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61" r:id="rId7"/>
    <p:sldId id="262" r:id="rId8"/>
    <p:sldId id="263" r:id="rId9"/>
    <p:sldId id="264" r:id="rId10"/>
    <p:sldId id="265" r:id="rId11"/>
    <p:sldId id="266" r:id="rId12"/>
    <p:sldId id="271" r:id="rId13"/>
    <p:sldId id="273" r:id="rId14"/>
    <p:sldId id="267" r:id="rId15"/>
    <p:sldId id="275" r:id="rId16"/>
    <p:sldId id="276" r:id="rId17"/>
    <p:sldId id="277" r:id="rId18"/>
    <p:sldId id="278" r:id="rId19"/>
    <p:sldId id="272"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F38D3D-D3B5-44E0-A2D2-4533C779A12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DBFE38D-D69E-4C24-BD66-4E67E34337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CB5D9E8-D710-4D4E-83BA-76762DF00692}"/>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7829D9AE-8827-4A34-B28C-A64E918BAA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D1B6908-4A6C-4992-AB1D-02CE6B9A0C58}"/>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103885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026EE6-EEAE-45BE-92CE-B04711778E27}"/>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2C0E7C1-216D-4DAF-93EF-9797D003B04F}"/>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42C70CD-F68A-46F7-9303-2BF05614605D}"/>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45EEF721-81DC-47F5-BD14-40647D66427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43C2570-35E4-463F-B401-1CBBF4716B06}"/>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340334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353B618-4B37-4F19-9E7C-6DC1B2C5071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33CCE22-577C-4E66-8CFA-D488349C3695}"/>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8E4EF09-5D01-4FFB-AED9-DCF30008E09D}"/>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AB25A048-D0C9-4AB4-9B7A-CBB479DDEC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32D69CB-6861-4886-8EDB-0E7DB0C59440}"/>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198486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8CF1E8-C542-49D4-B056-C81B8CC414C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CA165F4-137B-4D21-ADB2-13B1AE596075}"/>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33FF98-2E3B-4C0F-AE04-F5C2C69E482F}"/>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71371822-9FFD-4B01-B562-2B6C35B68E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3E9B13B-C0A1-412C-88B0-E3482AB44D59}"/>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366899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22F480-6ED5-429D-8AB1-C779D67CFC3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33D38C4-B842-4C96-A0E5-E826DDE38F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FD2DFC57-4A0D-436F-81D2-7B2366DB79F2}"/>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A28CC88D-25A2-4FBB-8799-5444FE4EDE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2538236-FF4D-437B-879F-2ED96613FCF1}"/>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204970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A3C6D8-B052-4F91-B23C-E2C2E51ABFA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694B205-FD10-4ECC-B973-C6A7BEDE65DE}"/>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0AB2C329-C797-45DC-BDCE-CDABAB36C90A}"/>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C124AB2-62BE-42D0-840E-105B64B7A1F7}"/>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6" name="Symbol zastępczy stopki 5">
            <a:extLst>
              <a:ext uri="{FF2B5EF4-FFF2-40B4-BE49-F238E27FC236}">
                <a16:creationId xmlns:a16="http://schemas.microsoft.com/office/drawing/2014/main" id="{9A7F11D2-9302-4041-BD63-25B6FB0B2FB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C245992-D507-4651-BCC1-41E1ECD6D030}"/>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76313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312E1E-72F1-495D-98DC-C6D84980E0E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DE817AA-7820-4C35-B1D6-A3AE851B1F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29DB1B7A-AF04-4436-AE86-AAF9BF59E7F1}"/>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695307A-B322-42D4-B9BF-47E83B14B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528375A-11F1-44F2-80E4-923E69FDDF6A}"/>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7224B3D-0593-485E-86C5-B2033A44BF26}"/>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8" name="Symbol zastępczy stopki 7">
            <a:extLst>
              <a:ext uri="{FF2B5EF4-FFF2-40B4-BE49-F238E27FC236}">
                <a16:creationId xmlns:a16="http://schemas.microsoft.com/office/drawing/2014/main" id="{00D84DF4-BB58-4C0A-9760-219C05240A3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73BA3C6-426F-47D2-AB45-1AA9F717A638}"/>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333569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4C0BED-93C2-48D2-A087-4E3853CCB94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B7BF94F-1417-4992-B588-056074FB6DEC}"/>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4" name="Symbol zastępczy stopki 3">
            <a:extLst>
              <a:ext uri="{FF2B5EF4-FFF2-40B4-BE49-F238E27FC236}">
                <a16:creationId xmlns:a16="http://schemas.microsoft.com/office/drawing/2014/main" id="{2FA44615-4598-4327-BD86-57D745DFD55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7B5FD0D3-0BBF-4845-AEF9-FF0520937499}"/>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23730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7BCA019-94EF-4056-8DC4-EA2ED02FC13B}"/>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3" name="Symbol zastępczy stopki 2">
            <a:extLst>
              <a:ext uri="{FF2B5EF4-FFF2-40B4-BE49-F238E27FC236}">
                <a16:creationId xmlns:a16="http://schemas.microsoft.com/office/drawing/2014/main" id="{60123852-6752-49A3-81BC-999E0B5408C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3B5ADFA-4BB6-4B9C-A7CD-F7D2DCAF6C9B}"/>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225418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68670C-B63F-4B78-AB95-316502C73D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C02B084-E354-4745-A497-E33D68CC8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F532E9A-AD42-41F9-A999-B0D91BE7B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7C863847-09B8-47B0-8D27-4E9B4F9E7B8D}"/>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6" name="Symbol zastępczy stopki 5">
            <a:extLst>
              <a:ext uri="{FF2B5EF4-FFF2-40B4-BE49-F238E27FC236}">
                <a16:creationId xmlns:a16="http://schemas.microsoft.com/office/drawing/2014/main" id="{B74C4BB4-FD4C-4C1C-AB94-DC795F3516A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88B006E-C059-4110-9820-E648E9770B66}"/>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332073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C37A0C-AC27-42D0-A0EE-16A93B7C502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F00F6CE-0A01-4126-A286-DB9043EA9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042FB57-E20A-4DFD-949B-4C2854858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EDBA59C5-C5F9-41B8-8300-95AA795C98FC}"/>
              </a:ext>
            </a:extLst>
          </p:cNvPr>
          <p:cNvSpPr>
            <a:spLocks noGrp="1"/>
          </p:cNvSpPr>
          <p:nvPr>
            <p:ph type="dt" sz="half" idx="10"/>
          </p:nvPr>
        </p:nvSpPr>
        <p:spPr/>
        <p:txBody>
          <a:bodyPr/>
          <a:lstStyle/>
          <a:p>
            <a:fld id="{A25ABC42-CA73-4353-BE51-5FDA1213E4C8}" type="datetimeFigureOut">
              <a:rPr lang="pl-PL" smtClean="0"/>
              <a:t>27.03.2026</a:t>
            </a:fld>
            <a:endParaRPr lang="pl-PL"/>
          </a:p>
        </p:txBody>
      </p:sp>
      <p:sp>
        <p:nvSpPr>
          <p:cNvPr id="6" name="Symbol zastępczy stopki 5">
            <a:extLst>
              <a:ext uri="{FF2B5EF4-FFF2-40B4-BE49-F238E27FC236}">
                <a16:creationId xmlns:a16="http://schemas.microsoft.com/office/drawing/2014/main" id="{A37B2742-BD95-4E3A-8376-340D9EC7554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3087CE0-AEAD-4871-A7A6-BA47443E5964}"/>
              </a:ext>
            </a:extLst>
          </p:cNvPr>
          <p:cNvSpPr>
            <a:spLocks noGrp="1"/>
          </p:cNvSpPr>
          <p:nvPr>
            <p:ph type="sldNum" sz="quarter" idx="12"/>
          </p:nvPr>
        </p:nvSpPr>
        <p:spPr/>
        <p:txBody>
          <a:bodyPr/>
          <a:lstStyle/>
          <a:p>
            <a:fld id="{2FC13440-AFA7-4401-8FC8-D56DFF5E6386}" type="slidenum">
              <a:rPr lang="pl-PL" smtClean="0"/>
              <a:t>‹#›</a:t>
            </a:fld>
            <a:endParaRPr lang="pl-PL"/>
          </a:p>
        </p:txBody>
      </p:sp>
    </p:spTree>
    <p:extLst>
      <p:ext uri="{BB962C8B-B14F-4D97-AF65-F5344CB8AC3E}">
        <p14:creationId xmlns:p14="http://schemas.microsoft.com/office/powerpoint/2010/main" val="172427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2980A18-3AD7-4A3F-8CA8-82287FB3E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FD49095-FD81-4AFC-B57B-939547D1D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0AA160E-57F5-4D50-ADBF-C65224A4C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ABC42-CA73-4353-BE51-5FDA1213E4C8}" type="datetimeFigureOut">
              <a:rPr lang="pl-PL" smtClean="0"/>
              <a:t>27.03.2026</a:t>
            </a:fld>
            <a:endParaRPr lang="pl-PL"/>
          </a:p>
        </p:txBody>
      </p:sp>
      <p:sp>
        <p:nvSpPr>
          <p:cNvPr id="5" name="Symbol zastępczy stopki 4">
            <a:extLst>
              <a:ext uri="{FF2B5EF4-FFF2-40B4-BE49-F238E27FC236}">
                <a16:creationId xmlns:a16="http://schemas.microsoft.com/office/drawing/2014/main" id="{BB04F588-75D8-4D00-AF22-3C0AE73FF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55CC5BE-9DF3-42C8-B148-3278FF6DF7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13440-AFA7-4401-8FC8-D56DFF5E6386}" type="slidenum">
              <a:rPr lang="pl-PL" smtClean="0"/>
              <a:t>‹#›</a:t>
            </a:fld>
            <a:endParaRPr lang="pl-PL"/>
          </a:p>
        </p:txBody>
      </p:sp>
    </p:spTree>
    <p:extLst>
      <p:ext uri="{BB962C8B-B14F-4D97-AF65-F5344CB8AC3E}">
        <p14:creationId xmlns:p14="http://schemas.microsoft.com/office/powerpoint/2010/main" val="402736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841DF-87CB-45C1-9E35-F22C7F0AC624}"/>
              </a:ext>
            </a:extLst>
          </p:cNvPr>
          <p:cNvSpPr>
            <a:spLocks noGrp="1"/>
          </p:cNvSpPr>
          <p:nvPr>
            <p:ph type="ctrTitle"/>
          </p:nvPr>
        </p:nvSpPr>
        <p:spPr>
          <a:xfrm>
            <a:off x="1636295" y="384426"/>
            <a:ext cx="9144000" cy="2133599"/>
          </a:xfrm>
        </p:spPr>
        <p:txBody>
          <a:bodyPr>
            <a:normAutofit/>
          </a:bodyPr>
          <a:lstStyle/>
          <a:p>
            <a:pPr>
              <a:lnSpc>
                <a:spcPct val="100000"/>
              </a:lnSpc>
            </a:pPr>
            <a:r>
              <a:rPr lang="pl-PL" b="1" dirty="0">
                <a:solidFill>
                  <a:srgbClr val="FF0000"/>
                </a:solidFill>
              </a:rPr>
              <a:t>Programy wsparcia NSZZP Biedronka przy JMP S.A.</a:t>
            </a:r>
          </a:p>
        </p:txBody>
      </p:sp>
      <p:sp>
        <p:nvSpPr>
          <p:cNvPr id="3" name="Podtytuł 2">
            <a:extLst>
              <a:ext uri="{FF2B5EF4-FFF2-40B4-BE49-F238E27FC236}">
                <a16:creationId xmlns:a16="http://schemas.microsoft.com/office/drawing/2014/main" id="{A914C1E4-DDF2-40E9-AEB4-0CBF114703A5}"/>
              </a:ext>
            </a:extLst>
          </p:cNvPr>
          <p:cNvSpPr>
            <a:spLocks noGrp="1"/>
          </p:cNvSpPr>
          <p:nvPr>
            <p:ph type="subTitle" idx="1"/>
          </p:nvPr>
        </p:nvSpPr>
        <p:spPr/>
        <p:txBody>
          <a:bodyPr/>
          <a:lstStyle/>
          <a:p>
            <a:endParaRPr lang="pl-PL" dirty="0"/>
          </a:p>
        </p:txBody>
      </p:sp>
      <p:pic>
        <p:nvPicPr>
          <p:cNvPr id="5" name="Obraz 4">
            <a:extLst>
              <a:ext uri="{FF2B5EF4-FFF2-40B4-BE49-F238E27FC236}">
                <a16:creationId xmlns:a16="http://schemas.microsoft.com/office/drawing/2014/main" id="{222C9E04-B7C5-4904-889B-68C55C1DA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611" y="2926264"/>
            <a:ext cx="4991367" cy="3007309"/>
          </a:xfrm>
          <a:prstGeom prst="rect">
            <a:avLst/>
          </a:prstGeom>
        </p:spPr>
      </p:pic>
    </p:spTree>
    <p:extLst>
      <p:ext uri="{BB962C8B-B14F-4D97-AF65-F5344CB8AC3E}">
        <p14:creationId xmlns:p14="http://schemas.microsoft.com/office/powerpoint/2010/main" val="3047926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48E6B-DAB1-43B1-9DB9-217E1918C3CE}"/>
              </a:ext>
            </a:extLst>
          </p:cNvPr>
          <p:cNvSpPr>
            <a:spLocks noGrp="1"/>
          </p:cNvSpPr>
          <p:nvPr>
            <p:ph type="title"/>
          </p:nvPr>
        </p:nvSpPr>
        <p:spPr/>
        <p:txBody>
          <a:bodyPr/>
          <a:lstStyle/>
          <a:p>
            <a:r>
              <a:rPr lang="pl-PL" sz="4000" dirty="0"/>
              <a:t>Emeryt</a:t>
            </a:r>
            <a:br>
              <a:rPr lang="pl-PL" dirty="0"/>
            </a:br>
            <a:br>
              <a:rPr lang="pl-PL" dirty="0"/>
            </a:br>
            <a:endParaRPr lang="pl-PL" dirty="0"/>
          </a:p>
        </p:txBody>
      </p:sp>
      <p:pic>
        <p:nvPicPr>
          <p:cNvPr id="6" name="Symbol zastępczy zawartości 5">
            <a:extLst>
              <a:ext uri="{FF2B5EF4-FFF2-40B4-BE49-F238E27FC236}">
                <a16:creationId xmlns:a16="http://schemas.microsoft.com/office/drawing/2014/main" id="{A3C1D8CA-6775-4A42-A325-A59396D85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8745" y="992187"/>
            <a:ext cx="4873625" cy="4873625"/>
          </a:xfrm>
        </p:spPr>
      </p:pic>
      <p:sp>
        <p:nvSpPr>
          <p:cNvPr id="4" name="Symbol zastępczy tekstu 3">
            <a:extLst>
              <a:ext uri="{FF2B5EF4-FFF2-40B4-BE49-F238E27FC236}">
                <a16:creationId xmlns:a16="http://schemas.microsoft.com/office/drawing/2014/main" id="{A2C1F7DC-A6CF-4396-9070-4BDDE8AE5F37}"/>
              </a:ext>
            </a:extLst>
          </p:cNvPr>
          <p:cNvSpPr>
            <a:spLocks noGrp="1"/>
          </p:cNvSpPr>
          <p:nvPr>
            <p:ph type="body" sz="half" idx="2"/>
          </p:nvPr>
        </p:nvSpPr>
        <p:spPr>
          <a:xfrm>
            <a:off x="994533" y="1595969"/>
            <a:ext cx="3932237" cy="4371492"/>
          </a:xfrm>
        </p:spPr>
        <p:txBody>
          <a:bodyPr>
            <a:normAutofit fontScale="25000" lnSpcReduction="20000"/>
          </a:bodyPr>
          <a:lstStyle/>
          <a:p>
            <a:r>
              <a:rPr lang="pl-PL" sz="9600" dirty="0"/>
              <a:t>Program wypłaca dwudziestokrotność miesięcznej składki za przejście na emeryturę</a:t>
            </a:r>
          </a:p>
          <a:p>
            <a:r>
              <a:rPr lang="pl-PL" sz="9600" dirty="0"/>
              <a:t>Warunek: </a:t>
            </a:r>
          </a:p>
          <a:p>
            <a:pPr marL="285750" indent="-285750">
              <a:buFont typeface="Arial" panose="020B0604020202020204" pitchFamily="34" charset="0"/>
              <a:buChar char="•"/>
            </a:pPr>
            <a:r>
              <a:rPr lang="pl-PL" sz="9600" dirty="0"/>
              <a:t>Zaświadczenie z ZUS</a:t>
            </a:r>
          </a:p>
          <a:p>
            <a:pPr marL="285750" indent="-285750">
              <a:buFont typeface="Arial" panose="020B0604020202020204" pitchFamily="34" charset="0"/>
              <a:buChar char="•"/>
            </a:pPr>
            <a:r>
              <a:rPr lang="pl-PL" sz="9600" dirty="0"/>
              <a:t>wypełniony załącznik</a:t>
            </a:r>
          </a:p>
          <a:p>
            <a:pPr marL="285750" indent="-285750">
              <a:buFont typeface="Arial" panose="020B0604020202020204" pitchFamily="34" charset="0"/>
              <a:buChar char="•"/>
            </a:pPr>
            <a:r>
              <a:rPr lang="pl-PL" sz="9600" dirty="0"/>
              <a:t>karencja 12 m-</a:t>
            </a:r>
            <a:r>
              <a:rPr lang="pl-PL" sz="9600" dirty="0" err="1"/>
              <a:t>cy</a:t>
            </a:r>
            <a:endParaRPr lang="pl-PL" sz="9600" dirty="0"/>
          </a:p>
          <a:p>
            <a:pPr marL="285750" indent="-285750">
              <a:buFont typeface="Arial" panose="020B0604020202020204" pitchFamily="34" charset="0"/>
              <a:buChar char="•"/>
            </a:pPr>
            <a:r>
              <a:rPr lang="pl-PL" sz="9600" dirty="0"/>
              <a:t>Ostatni pasek płacowy</a:t>
            </a:r>
          </a:p>
          <a:p>
            <a:pPr marL="285750" indent="-285750">
              <a:buFont typeface="Arial" panose="020B0604020202020204" pitchFamily="34" charset="0"/>
              <a:buChar char="•"/>
            </a:pPr>
            <a:r>
              <a:rPr lang="pl-PL" sz="9600" dirty="0"/>
              <a:t>Podpisana klauzula RODO</a:t>
            </a:r>
          </a:p>
          <a:p>
            <a:pPr marL="285750" indent="-285750">
              <a:buFont typeface="Arial" panose="020B0604020202020204" pitchFamily="34" charset="0"/>
              <a:buChar char="•"/>
            </a:pPr>
            <a:r>
              <a:rPr lang="pl-PL" sz="9600" dirty="0">
                <a:solidFill>
                  <a:srgbClr val="000000"/>
                </a:solidFill>
              </a:rPr>
              <a:t>wypełnione oświadczenie</a:t>
            </a:r>
            <a:endParaRPr lang="pl-PL" sz="9600" dirty="0"/>
          </a:p>
          <a:p>
            <a:pPr marL="285750" indent="-285750">
              <a:buFont typeface="Arial" panose="020B0604020202020204" pitchFamily="34" charset="0"/>
              <a:buChar char="•"/>
            </a:pPr>
            <a:endParaRPr lang="pl-PL" sz="96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endParaRPr lang="pl-PL" sz="2400" dirty="0"/>
          </a:p>
          <a:p>
            <a:pPr marL="285750" indent="-285750">
              <a:buFont typeface="Arial" panose="020B0604020202020204" pitchFamily="34" charset="0"/>
              <a:buChar char="•"/>
            </a:pPr>
            <a:r>
              <a:rPr lang="pl-PL" sz="2400" dirty="0"/>
              <a:t> </a:t>
            </a:r>
          </a:p>
          <a:p>
            <a:endParaRPr lang="pl-PL" dirty="0"/>
          </a:p>
        </p:txBody>
      </p:sp>
    </p:spTree>
    <p:extLst>
      <p:ext uri="{BB962C8B-B14F-4D97-AF65-F5344CB8AC3E}">
        <p14:creationId xmlns:p14="http://schemas.microsoft.com/office/powerpoint/2010/main" val="115216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580113-7E4E-4239-8414-E97BE792D994}"/>
              </a:ext>
            </a:extLst>
          </p:cNvPr>
          <p:cNvSpPr>
            <a:spLocks noGrp="1"/>
          </p:cNvSpPr>
          <p:nvPr>
            <p:ph type="title"/>
          </p:nvPr>
        </p:nvSpPr>
        <p:spPr>
          <a:xfrm>
            <a:off x="839788" y="457200"/>
            <a:ext cx="3932237" cy="1863969"/>
          </a:xfrm>
        </p:spPr>
        <p:txBody>
          <a:bodyPr>
            <a:normAutofit fontScale="90000"/>
          </a:bodyPr>
          <a:lstStyle/>
          <a:p>
            <a:pPr>
              <a:lnSpc>
                <a:spcPct val="80000"/>
              </a:lnSpc>
            </a:pPr>
            <a:r>
              <a:rPr lang="pl-PL" sz="3800" dirty="0"/>
              <a:t>Wsparcia finansowe: urodzenie, zgon</a:t>
            </a:r>
            <a:br>
              <a:rPr lang="pl-PL" sz="4000" dirty="0"/>
            </a:br>
            <a:br>
              <a:rPr lang="pl-PL" sz="4000" dirty="0"/>
            </a:br>
            <a:endParaRPr lang="pl-PL" sz="4000" dirty="0"/>
          </a:p>
        </p:txBody>
      </p:sp>
      <p:sp>
        <p:nvSpPr>
          <p:cNvPr id="4" name="Symbol zastępczy tekstu 3">
            <a:extLst>
              <a:ext uri="{FF2B5EF4-FFF2-40B4-BE49-F238E27FC236}">
                <a16:creationId xmlns:a16="http://schemas.microsoft.com/office/drawing/2014/main" id="{889D02B7-29D2-4056-B07C-7061615253C6}"/>
              </a:ext>
            </a:extLst>
          </p:cNvPr>
          <p:cNvSpPr>
            <a:spLocks noGrp="1"/>
          </p:cNvSpPr>
          <p:nvPr>
            <p:ph type="body" sz="half" idx="2"/>
          </p:nvPr>
        </p:nvSpPr>
        <p:spPr>
          <a:xfrm>
            <a:off x="839788" y="1294228"/>
            <a:ext cx="3932237" cy="4574760"/>
          </a:xfrm>
        </p:spPr>
        <p:txBody>
          <a:bodyPr>
            <a:normAutofit fontScale="25000" lnSpcReduction="20000"/>
          </a:bodyPr>
          <a:lstStyle/>
          <a:p>
            <a:r>
              <a:rPr lang="pl-PL" sz="8000" dirty="0"/>
              <a:t>Program wypłaca kwotę 1000 zł za :</a:t>
            </a:r>
          </a:p>
          <a:p>
            <a:pPr marL="342900" indent="-342900">
              <a:buFont typeface="Arial" panose="020B0604020202020204" pitchFamily="34" charset="0"/>
              <a:buChar char="•"/>
            </a:pPr>
            <a:r>
              <a:rPr lang="pl-PL" sz="8000" dirty="0"/>
              <a:t>śmierć członka rodziny(</a:t>
            </a:r>
            <a:r>
              <a:rPr lang="pl-PL" sz="8000" dirty="0" err="1"/>
              <a:t>mąż,żona,partner,partnerka</a:t>
            </a:r>
            <a:r>
              <a:rPr lang="pl-PL" sz="8000" dirty="0"/>
              <a:t>, dziecko) </a:t>
            </a:r>
          </a:p>
          <a:p>
            <a:pPr marL="342900" indent="-342900">
              <a:buFont typeface="Arial" panose="020B0604020202020204" pitchFamily="34" charset="0"/>
              <a:buChar char="•"/>
            </a:pPr>
            <a:r>
              <a:rPr lang="pl-PL" sz="8000" dirty="0"/>
              <a:t>śmierć członka związku </a:t>
            </a:r>
          </a:p>
          <a:p>
            <a:pPr marL="342900" indent="-342900">
              <a:buFont typeface="Arial" panose="020B0604020202020204" pitchFamily="34" charset="0"/>
              <a:buChar char="•"/>
            </a:pPr>
            <a:r>
              <a:rPr lang="pl-PL" sz="8000" dirty="0"/>
              <a:t>urodzenie dziecka </a:t>
            </a:r>
          </a:p>
          <a:p>
            <a:r>
              <a:rPr lang="pl-PL" sz="8000" dirty="0"/>
              <a:t>Warunek: </a:t>
            </a:r>
          </a:p>
          <a:p>
            <a:pPr marL="285750" indent="-285750">
              <a:buFont typeface="Arial" panose="020B0604020202020204" pitchFamily="34" charset="0"/>
              <a:buChar char="•"/>
            </a:pPr>
            <a:r>
              <a:rPr lang="pl-PL" sz="8000" dirty="0"/>
              <a:t>akt zgonu/akt urodzenia</a:t>
            </a:r>
          </a:p>
          <a:p>
            <a:pPr marL="285750" indent="-285750">
              <a:buFont typeface="Arial" panose="020B0604020202020204" pitchFamily="34" charset="0"/>
              <a:buChar char="•"/>
            </a:pPr>
            <a:r>
              <a:rPr lang="pl-PL" sz="8000" dirty="0"/>
              <a:t> ostatni pasek płacowy</a:t>
            </a:r>
          </a:p>
          <a:p>
            <a:pPr marL="285750" indent="-285750">
              <a:buFont typeface="Arial" panose="020B0604020202020204" pitchFamily="34" charset="0"/>
              <a:buChar char="•"/>
            </a:pPr>
            <a:r>
              <a:rPr lang="pl-PL" sz="8000" dirty="0"/>
              <a:t>karencja 12 m-</a:t>
            </a:r>
            <a:r>
              <a:rPr lang="pl-PL" sz="8000" dirty="0" err="1"/>
              <a:t>cy</a:t>
            </a:r>
            <a:r>
              <a:rPr lang="pl-PL" sz="8000" dirty="0"/>
              <a:t> </a:t>
            </a:r>
            <a:r>
              <a:rPr lang="pl-PL" sz="8000" dirty="0" err="1"/>
              <a:t>dot.urodzenie</a:t>
            </a:r>
            <a:r>
              <a:rPr lang="pl-PL" sz="8000" dirty="0"/>
              <a:t> dziecka</a:t>
            </a:r>
          </a:p>
          <a:p>
            <a:pPr marL="285750" indent="-285750">
              <a:buFont typeface="Arial" panose="020B0604020202020204" pitchFamily="34" charset="0"/>
              <a:buChar char="•"/>
            </a:pPr>
            <a:r>
              <a:rPr lang="pl-PL" sz="8000" dirty="0"/>
              <a:t>wypełniony </a:t>
            </a:r>
            <a:r>
              <a:rPr lang="pl-PL" sz="8000" dirty="0" err="1"/>
              <a:t>załacznik</a:t>
            </a:r>
            <a:endParaRPr lang="pl-PL" sz="8000" dirty="0"/>
          </a:p>
          <a:p>
            <a:pPr marL="285750" indent="-285750">
              <a:buFont typeface="Arial" panose="020B0604020202020204" pitchFamily="34" charset="0"/>
              <a:buChar char="•"/>
            </a:pPr>
            <a:r>
              <a:rPr lang="pl-PL" sz="8000" dirty="0"/>
              <a:t>dokument potwierdzający związek dot. śmierć partner , partnerka </a:t>
            </a:r>
          </a:p>
          <a:p>
            <a:pPr marL="285750" indent="-285750">
              <a:buFont typeface="Arial" panose="020B0604020202020204" pitchFamily="34" charset="0"/>
              <a:buChar char="•"/>
            </a:pPr>
            <a:r>
              <a:rPr lang="pl-PL" sz="8000" dirty="0">
                <a:solidFill>
                  <a:srgbClr val="000000"/>
                </a:solidFill>
              </a:rPr>
              <a:t>wypełnione oświadczenie</a:t>
            </a:r>
            <a:endParaRPr lang="pl-PL" sz="8000" dirty="0"/>
          </a:p>
          <a:p>
            <a:pPr marL="285750" indent="-285750">
              <a:buFont typeface="Arial" panose="020B0604020202020204" pitchFamily="34" charset="0"/>
              <a:buChar char="•"/>
            </a:pPr>
            <a:r>
              <a:rPr lang="pl-PL" sz="8000" dirty="0"/>
              <a:t>podpisana klauzula RODO  </a:t>
            </a:r>
          </a:p>
          <a:p>
            <a:pPr marL="285750" indent="-285750">
              <a:buFont typeface="Arial" panose="020B0604020202020204" pitchFamily="34" charset="0"/>
              <a:buChar char="•"/>
            </a:pPr>
            <a:endParaRPr lang="pl-PL" sz="5100" dirty="0"/>
          </a:p>
          <a:p>
            <a:endParaRPr lang="pl-PL" dirty="0"/>
          </a:p>
        </p:txBody>
      </p:sp>
      <p:pic>
        <p:nvPicPr>
          <p:cNvPr id="7" name="Symbol zastępczy zawartości 6">
            <a:extLst>
              <a:ext uri="{FF2B5EF4-FFF2-40B4-BE49-F238E27FC236}">
                <a16:creationId xmlns:a16="http://schemas.microsoft.com/office/drawing/2014/main" id="{04B065F3-E8CE-4A22-BAD6-CC9DF1128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4722" y="1764632"/>
            <a:ext cx="3932237" cy="3305010"/>
          </a:xfrm>
        </p:spPr>
      </p:pic>
    </p:spTree>
    <p:extLst>
      <p:ext uri="{BB962C8B-B14F-4D97-AF65-F5344CB8AC3E}">
        <p14:creationId xmlns:p14="http://schemas.microsoft.com/office/powerpoint/2010/main" val="413713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368D55-C0BE-4A80-85E0-12904E930722}"/>
              </a:ext>
            </a:extLst>
          </p:cNvPr>
          <p:cNvSpPr>
            <a:spLocks noGrp="1"/>
          </p:cNvSpPr>
          <p:nvPr>
            <p:ph type="title"/>
          </p:nvPr>
        </p:nvSpPr>
        <p:spPr>
          <a:xfrm>
            <a:off x="839788" y="457200"/>
            <a:ext cx="3932237" cy="762000"/>
          </a:xfrm>
        </p:spPr>
        <p:txBody>
          <a:bodyPr/>
          <a:lstStyle/>
          <a:p>
            <a:r>
              <a:rPr lang="pl-PL" b="1" dirty="0"/>
              <a:t>Bonus</a:t>
            </a:r>
            <a:endParaRPr lang="pl-PL" dirty="0"/>
          </a:p>
        </p:txBody>
      </p:sp>
      <p:pic>
        <p:nvPicPr>
          <p:cNvPr id="6" name="Symbol zastępczy zawartości 5">
            <a:extLst>
              <a:ext uri="{FF2B5EF4-FFF2-40B4-BE49-F238E27FC236}">
                <a16:creationId xmlns:a16="http://schemas.microsoft.com/office/drawing/2014/main" id="{B50BEC33-3E33-4DBD-8C54-E0249AF2E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Symbol zastępczy tekstu 3">
            <a:extLst>
              <a:ext uri="{FF2B5EF4-FFF2-40B4-BE49-F238E27FC236}">
                <a16:creationId xmlns:a16="http://schemas.microsoft.com/office/drawing/2014/main" id="{24C72611-FD4B-422C-A49D-B500681793A8}"/>
              </a:ext>
            </a:extLst>
          </p:cNvPr>
          <p:cNvSpPr>
            <a:spLocks noGrp="1"/>
          </p:cNvSpPr>
          <p:nvPr>
            <p:ph type="body" sz="half" idx="2"/>
          </p:nvPr>
        </p:nvSpPr>
        <p:spPr>
          <a:xfrm>
            <a:off x="839788" y="1219200"/>
            <a:ext cx="3932237" cy="3697357"/>
          </a:xfrm>
        </p:spPr>
        <p:txBody>
          <a:bodyPr>
            <a:noAutofit/>
          </a:bodyPr>
          <a:lstStyle/>
          <a:p>
            <a:pPr lvl="0">
              <a:lnSpc>
                <a:spcPct val="100000"/>
              </a:lnSpc>
              <a:spcAft>
                <a:spcPts val="0"/>
              </a:spcAft>
            </a:pPr>
            <a:r>
              <a:rPr lang="pl-PL" sz="1800" dirty="0">
                <a:latin typeface="Calibri" panose="020F0502020204030204" pitchFamily="34" charset="0"/>
                <a:ea typeface="Times New Roman" panose="02020603050405020304" pitchFamily="18" charset="0"/>
              </a:rPr>
              <a:t>W związku z przygotowywaniem i przesyłaniem do siedziby Zarządu Związku pisemnych deklaracji członkostwa, postanawia określić zryczałtowany koszt na kwotę 40,-zł/za deklarację, jednocześnie postanawiając, że zwrot będzie przysługiwał za przygotowanie i przesłanie co najmniej 5 (pięciu) deklaracji członkostwa.</a:t>
            </a:r>
            <a:endParaRPr lang="pl-PL" sz="1800" dirty="0">
              <a:latin typeface="Times New Roman" panose="02020603050405020304" pitchFamily="18" charset="0"/>
              <a:ea typeface="Times New Roman" panose="02020603050405020304" pitchFamily="18" charset="0"/>
            </a:endParaRPr>
          </a:p>
          <a:p>
            <a:pPr lvl="0">
              <a:lnSpc>
                <a:spcPct val="100000"/>
              </a:lnSpc>
              <a:spcAft>
                <a:spcPts val="0"/>
              </a:spcAft>
            </a:pPr>
            <a:r>
              <a:rPr lang="pl-PL" sz="1800" dirty="0">
                <a:latin typeface="Calibri" panose="020F0502020204030204" pitchFamily="34" charset="0"/>
                <a:ea typeface="Times New Roman" panose="02020603050405020304" pitchFamily="18" charset="0"/>
              </a:rPr>
              <a:t>Dodatkowo  premiowane  będzie  za  każde  10  deklaracji  w  jednym  miesiącu    po  100 zł.</a:t>
            </a:r>
          </a:p>
          <a:p>
            <a:pPr lvl="0">
              <a:lnSpc>
                <a:spcPct val="100000"/>
              </a:lnSpc>
              <a:spcAft>
                <a:spcPts val="0"/>
              </a:spcAft>
            </a:pPr>
            <a:r>
              <a:rPr lang="pl-PL" sz="1800" dirty="0">
                <a:latin typeface="Calibri" panose="020F0502020204030204" pitchFamily="34" charset="0"/>
                <a:ea typeface="Times New Roman" panose="02020603050405020304" pitchFamily="18" charset="0"/>
              </a:rPr>
              <a:t>Warunek :</a:t>
            </a:r>
          </a:p>
          <a:p>
            <a:pPr marL="342900" lvl="0" indent="-342900">
              <a:lnSpc>
                <a:spcPct val="100000"/>
              </a:lnSpc>
              <a:buFont typeface="Arial" panose="020B0604020202020204" pitchFamily="34" charset="0"/>
              <a:buChar char="•"/>
            </a:pPr>
            <a:r>
              <a:rPr lang="pl-PL" sz="1800" dirty="0">
                <a:latin typeface="Calibri" panose="020F0502020204030204" pitchFamily="34" charset="0"/>
                <a:ea typeface="Times New Roman" panose="02020603050405020304" pitchFamily="18" charset="0"/>
              </a:rPr>
              <a:t>wypełniony załącznik</a:t>
            </a:r>
          </a:p>
          <a:p>
            <a:pPr marL="342900" indent="-342900">
              <a:lnSpc>
                <a:spcPct val="100000"/>
              </a:lnSpc>
              <a:buFont typeface="Arial" panose="020B0604020202020204" pitchFamily="34" charset="0"/>
              <a:buChar char="•"/>
            </a:pPr>
            <a:r>
              <a:rPr lang="pl-PL" sz="1800" dirty="0"/>
              <a:t>Podpisana klauzula RODO</a:t>
            </a:r>
          </a:p>
          <a:p>
            <a:pPr marL="342900" lvl="0" indent="-342900" algn="just">
              <a:lnSpc>
                <a:spcPct val="150000"/>
              </a:lnSpc>
              <a:buFont typeface="Arial" panose="020B0604020202020204" pitchFamily="34" charset="0"/>
              <a:buChar char="•"/>
            </a:pPr>
            <a:endParaRPr lang="pl-PL" dirty="0"/>
          </a:p>
        </p:txBody>
      </p:sp>
    </p:spTree>
    <p:extLst>
      <p:ext uri="{BB962C8B-B14F-4D97-AF65-F5344CB8AC3E}">
        <p14:creationId xmlns:p14="http://schemas.microsoft.com/office/powerpoint/2010/main" val="365518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8" name="Symbol zastępczy obrazu 7">
            <a:extLst>
              <a:ext uri="{FF2B5EF4-FFF2-40B4-BE49-F238E27FC236}">
                <a16:creationId xmlns:a16="http://schemas.microsoft.com/office/drawing/2014/main" id="{93769402-E63B-4372-BE87-9B458F9763D0}"/>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1583" r="5180"/>
          <a:stretch/>
        </p:blipFill>
        <p:spPr>
          <a:xfrm>
            <a:off x="6680201" y="946698"/>
            <a:ext cx="5130087" cy="5502228"/>
          </a:xfrm>
          <a:prstGeom prst="rect">
            <a:avLst/>
          </a:prstGeom>
        </p:spPr>
      </p:pic>
      <p:sp>
        <p:nvSpPr>
          <p:cNvPr id="2" name="Tytuł 1">
            <a:extLst>
              <a:ext uri="{FF2B5EF4-FFF2-40B4-BE49-F238E27FC236}">
                <a16:creationId xmlns:a16="http://schemas.microsoft.com/office/drawing/2014/main" id="{2AB9EAC2-176E-4FBF-8547-14CFE9E52A68}"/>
              </a:ext>
            </a:extLst>
          </p:cNvPr>
          <p:cNvSpPr>
            <a:spLocks noGrp="1"/>
          </p:cNvSpPr>
          <p:nvPr>
            <p:ph type="title"/>
          </p:nvPr>
        </p:nvSpPr>
        <p:spPr>
          <a:xfrm>
            <a:off x="804998" y="800099"/>
            <a:ext cx="4803636" cy="1310009"/>
          </a:xfrm>
        </p:spPr>
        <p:txBody>
          <a:bodyPr vert="horz" lIns="91440" tIns="45720" rIns="91440" bIns="45720" rtlCol="0" anchor="ctr">
            <a:normAutofit/>
          </a:bodyPr>
          <a:lstStyle/>
          <a:p>
            <a:r>
              <a:rPr lang="en-US" sz="4400" b="1" dirty="0" err="1">
                <a:solidFill>
                  <a:srgbClr val="000000"/>
                </a:solidFill>
              </a:rPr>
              <a:t>Obrączki</a:t>
            </a:r>
            <a:endParaRPr lang="en-US" sz="4400" b="1" dirty="0">
              <a:solidFill>
                <a:srgbClr val="000000"/>
              </a:solidFill>
            </a:endParaRPr>
          </a:p>
        </p:txBody>
      </p:sp>
      <p:sp>
        <p:nvSpPr>
          <p:cNvPr id="4" name="Symbol zastępczy tekstu 3">
            <a:extLst>
              <a:ext uri="{FF2B5EF4-FFF2-40B4-BE49-F238E27FC236}">
                <a16:creationId xmlns:a16="http://schemas.microsoft.com/office/drawing/2014/main" id="{E9F83D4C-B3C5-4B3A-99E5-7A60D0F97FF4}"/>
              </a:ext>
            </a:extLst>
          </p:cNvPr>
          <p:cNvSpPr>
            <a:spLocks noGrp="1"/>
          </p:cNvSpPr>
          <p:nvPr>
            <p:ph type="body" sz="half" idx="2"/>
          </p:nvPr>
        </p:nvSpPr>
        <p:spPr>
          <a:xfrm>
            <a:off x="804997" y="2272143"/>
            <a:ext cx="4706803" cy="3788830"/>
          </a:xfrm>
        </p:spPr>
        <p:txBody>
          <a:bodyPr vert="horz" lIns="91440" tIns="45720" rIns="91440" bIns="45720" rtlCol="0" anchor="ctr">
            <a:normAutofit fontScale="92500" lnSpcReduction="20000"/>
          </a:bodyPr>
          <a:lstStyle/>
          <a:p>
            <a:r>
              <a:rPr lang="pl-PL" sz="2400" dirty="0"/>
              <a:t>Program wypłaca dwudziestokrotność miesięcznej składki za</a:t>
            </a:r>
            <a:r>
              <a:rPr lang="en-US" sz="2400" dirty="0">
                <a:solidFill>
                  <a:srgbClr val="000000"/>
                </a:solidFill>
              </a:rPr>
              <a:t> </a:t>
            </a:r>
            <a:r>
              <a:rPr lang="en-US" sz="2400" dirty="0" err="1">
                <a:solidFill>
                  <a:srgbClr val="000000"/>
                </a:solidFill>
              </a:rPr>
              <a:t>zawarcie</a:t>
            </a:r>
            <a:r>
              <a:rPr lang="en-US" sz="2400" dirty="0">
                <a:solidFill>
                  <a:srgbClr val="000000"/>
                </a:solidFill>
              </a:rPr>
              <a:t> </a:t>
            </a:r>
            <a:r>
              <a:rPr lang="en-US" sz="2400" dirty="0" err="1">
                <a:solidFill>
                  <a:srgbClr val="000000"/>
                </a:solidFill>
              </a:rPr>
              <a:t>związku</a:t>
            </a:r>
            <a:r>
              <a:rPr lang="en-US" sz="2400" dirty="0">
                <a:solidFill>
                  <a:srgbClr val="000000"/>
                </a:solidFill>
              </a:rPr>
              <a:t> </a:t>
            </a:r>
            <a:r>
              <a:rPr lang="en-US" sz="2400" dirty="0" err="1">
                <a:solidFill>
                  <a:srgbClr val="000000"/>
                </a:solidFill>
              </a:rPr>
              <a:t>małżeńskiego</a:t>
            </a:r>
            <a:r>
              <a:rPr lang="pl-PL" sz="2400" dirty="0">
                <a:solidFill>
                  <a:srgbClr val="000000"/>
                </a:solidFill>
              </a:rPr>
              <a:t> lub partnerskiego</a:t>
            </a:r>
            <a:endParaRPr lang="en-US" sz="2400" dirty="0">
              <a:solidFill>
                <a:srgbClr val="000000"/>
              </a:solidFill>
            </a:endParaRPr>
          </a:p>
          <a:p>
            <a:pPr indent="-228600">
              <a:buFont typeface="Arial" panose="020B0604020202020204" pitchFamily="34" charset="0"/>
              <a:buChar char="•"/>
            </a:pPr>
            <a:r>
              <a:rPr lang="en-US" sz="2400" dirty="0" err="1">
                <a:solidFill>
                  <a:srgbClr val="000000"/>
                </a:solidFill>
              </a:rPr>
              <a:t>Warunek</a:t>
            </a:r>
            <a:r>
              <a:rPr lang="en-US" sz="2400" dirty="0">
                <a:solidFill>
                  <a:srgbClr val="000000"/>
                </a:solidFill>
              </a:rPr>
              <a:t>: </a:t>
            </a:r>
          </a:p>
          <a:p>
            <a:pPr marL="285750" indent="-228600">
              <a:buFont typeface="Arial" panose="020B0604020202020204" pitchFamily="34" charset="0"/>
              <a:buChar char="•"/>
            </a:pPr>
            <a:r>
              <a:rPr lang="en-US" sz="2400" dirty="0" err="1">
                <a:solidFill>
                  <a:srgbClr val="000000"/>
                </a:solidFill>
              </a:rPr>
              <a:t>Dokument</a:t>
            </a:r>
            <a:r>
              <a:rPr lang="en-US" sz="2400" dirty="0">
                <a:solidFill>
                  <a:srgbClr val="000000"/>
                </a:solidFill>
              </a:rPr>
              <a:t> </a:t>
            </a:r>
            <a:r>
              <a:rPr lang="en-US" sz="2400" dirty="0" err="1">
                <a:solidFill>
                  <a:srgbClr val="000000"/>
                </a:solidFill>
              </a:rPr>
              <a:t>potwierdzający</a:t>
            </a:r>
            <a:r>
              <a:rPr lang="en-US" sz="2400" dirty="0">
                <a:solidFill>
                  <a:srgbClr val="000000"/>
                </a:solidFill>
              </a:rPr>
              <a:t> </a:t>
            </a:r>
            <a:r>
              <a:rPr lang="en-US" sz="2400" dirty="0" err="1">
                <a:solidFill>
                  <a:srgbClr val="000000"/>
                </a:solidFill>
              </a:rPr>
              <a:t>zawarcie</a:t>
            </a:r>
            <a:r>
              <a:rPr lang="en-US" sz="2400" dirty="0">
                <a:solidFill>
                  <a:srgbClr val="000000"/>
                </a:solidFill>
              </a:rPr>
              <a:t> </a:t>
            </a:r>
            <a:r>
              <a:rPr lang="en-US" sz="2400" dirty="0" err="1">
                <a:solidFill>
                  <a:srgbClr val="000000"/>
                </a:solidFill>
              </a:rPr>
              <a:t>związku</a:t>
            </a:r>
            <a:r>
              <a:rPr lang="pl-PL" sz="2400" dirty="0">
                <a:solidFill>
                  <a:srgbClr val="000000"/>
                </a:solidFill>
              </a:rPr>
              <a:t> w </a:t>
            </a:r>
            <a:r>
              <a:rPr lang="pl-PL" sz="2400" dirty="0" err="1">
                <a:solidFill>
                  <a:srgbClr val="000000"/>
                </a:solidFill>
              </a:rPr>
              <a:t>j.polskim</a:t>
            </a:r>
            <a:endParaRPr lang="en-US" sz="2400" dirty="0">
              <a:solidFill>
                <a:srgbClr val="000000"/>
              </a:solidFill>
            </a:endParaRPr>
          </a:p>
          <a:p>
            <a:pPr marL="285750" indent="-228600">
              <a:buFont typeface="Arial" panose="020B0604020202020204" pitchFamily="34" charset="0"/>
              <a:buChar char="•"/>
            </a:pPr>
            <a:r>
              <a:rPr lang="en-US" sz="2400" dirty="0" err="1">
                <a:solidFill>
                  <a:srgbClr val="000000"/>
                </a:solidFill>
              </a:rPr>
              <a:t>Podpisana</a:t>
            </a:r>
            <a:r>
              <a:rPr lang="en-US" sz="2400" dirty="0">
                <a:solidFill>
                  <a:srgbClr val="000000"/>
                </a:solidFill>
              </a:rPr>
              <a:t> </a:t>
            </a:r>
            <a:r>
              <a:rPr lang="en-US" sz="2400" dirty="0" err="1">
                <a:solidFill>
                  <a:srgbClr val="000000"/>
                </a:solidFill>
              </a:rPr>
              <a:t>klauzula</a:t>
            </a:r>
            <a:r>
              <a:rPr lang="en-US" sz="2400" dirty="0">
                <a:solidFill>
                  <a:srgbClr val="000000"/>
                </a:solidFill>
              </a:rPr>
              <a:t> RODO</a:t>
            </a:r>
          </a:p>
          <a:p>
            <a:pPr marL="285750" indent="-228600">
              <a:buFont typeface="Arial" panose="020B0604020202020204" pitchFamily="34" charset="0"/>
              <a:buChar char="•"/>
            </a:pPr>
            <a:r>
              <a:rPr lang="en-US" sz="2400" dirty="0" err="1">
                <a:solidFill>
                  <a:srgbClr val="000000"/>
                </a:solidFill>
              </a:rPr>
              <a:t>wypełniony</a:t>
            </a:r>
            <a:r>
              <a:rPr lang="en-US" sz="2400" dirty="0">
                <a:solidFill>
                  <a:srgbClr val="000000"/>
                </a:solidFill>
              </a:rPr>
              <a:t> </a:t>
            </a:r>
            <a:r>
              <a:rPr lang="en-US" sz="2400" dirty="0" err="1">
                <a:solidFill>
                  <a:srgbClr val="000000"/>
                </a:solidFill>
              </a:rPr>
              <a:t>załącznik</a:t>
            </a:r>
            <a:endParaRPr lang="pl-PL" sz="2400" dirty="0">
              <a:solidFill>
                <a:srgbClr val="000000"/>
              </a:solidFill>
            </a:endParaRPr>
          </a:p>
          <a:p>
            <a:pPr marL="285750" indent="-228600">
              <a:buFont typeface="Arial" panose="020B0604020202020204" pitchFamily="34" charset="0"/>
              <a:buChar char="•"/>
            </a:pPr>
            <a:r>
              <a:rPr lang="pl-PL" sz="2400" dirty="0">
                <a:solidFill>
                  <a:srgbClr val="000000"/>
                </a:solidFill>
              </a:rPr>
              <a:t>wypełnione oświadczenie</a:t>
            </a:r>
            <a:endParaRPr lang="en-US" sz="2400" dirty="0">
              <a:solidFill>
                <a:srgbClr val="000000"/>
              </a:solidFill>
            </a:endParaRPr>
          </a:p>
          <a:p>
            <a:pPr marL="285750" indent="-228600">
              <a:buFont typeface="Arial" panose="020B0604020202020204" pitchFamily="34" charset="0"/>
              <a:buChar char="•"/>
            </a:pPr>
            <a:r>
              <a:rPr lang="en-US" sz="2400" dirty="0" err="1">
                <a:solidFill>
                  <a:srgbClr val="000000"/>
                </a:solidFill>
              </a:rPr>
              <a:t>karencja</a:t>
            </a:r>
            <a:r>
              <a:rPr lang="en-US" sz="2400" dirty="0">
                <a:solidFill>
                  <a:srgbClr val="000000"/>
                </a:solidFill>
              </a:rPr>
              <a:t> </a:t>
            </a:r>
            <a:r>
              <a:rPr lang="pl-PL" sz="2400" dirty="0">
                <a:solidFill>
                  <a:srgbClr val="000000"/>
                </a:solidFill>
              </a:rPr>
              <a:t>12</a:t>
            </a:r>
            <a:r>
              <a:rPr lang="en-US" sz="2400" dirty="0">
                <a:solidFill>
                  <a:srgbClr val="000000"/>
                </a:solidFill>
              </a:rPr>
              <a:t> </a:t>
            </a:r>
            <a:r>
              <a:rPr lang="en-US" sz="2400" dirty="0" err="1">
                <a:solidFill>
                  <a:srgbClr val="000000"/>
                </a:solidFill>
              </a:rPr>
              <a:t>miesięcy</a:t>
            </a:r>
            <a:r>
              <a:rPr lang="en-US" sz="2400" dirty="0">
                <a:solidFill>
                  <a:srgbClr val="000000"/>
                </a:solidFill>
              </a:rPr>
              <a:t> </a:t>
            </a:r>
          </a:p>
          <a:p>
            <a:pPr marL="285750" indent="-228600">
              <a:buFont typeface="Arial" panose="020B0604020202020204" pitchFamily="34" charset="0"/>
              <a:buChar char="•"/>
            </a:pPr>
            <a:r>
              <a:rPr lang="en-US" sz="2400" dirty="0" err="1">
                <a:solidFill>
                  <a:srgbClr val="000000"/>
                </a:solidFill>
              </a:rPr>
              <a:t>Ostatni</a:t>
            </a:r>
            <a:r>
              <a:rPr lang="en-US" sz="2400" dirty="0">
                <a:solidFill>
                  <a:srgbClr val="000000"/>
                </a:solidFill>
              </a:rPr>
              <a:t> </a:t>
            </a:r>
            <a:r>
              <a:rPr lang="en-US" sz="2400" dirty="0" err="1">
                <a:solidFill>
                  <a:srgbClr val="000000"/>
                </a:solidFill>
              </a:rPr>
              <a:t>pasek</a:t>
            </a:r>
            <a:r>
              <a:rPr lang="en-US" sz="2400" dirty="0">
                <a:solidFill>
                  <a:srgbClr val="000000"/>
                </a:solidFill>
              </a:rPr>
              <a:t> </a:t>
            </a:r>
            <a:r>
              <a:rPr lang="en-US" sz="2400" dirty="0" err="1">
                <a:solidFill>
                  <a:srgbClr val="000000"/>
                </a:solidFill>
              </a:rPr>
              <a:t>płacowy</a:t>
            </a:r>
            <a:r>
              <a:rPr lang="en-US" sz="2400" dirty="0">
                <a:solidFill>
                  <a:srgbClr val="000000"/>
                </a:solidFill>
              </a:rPr>
              <a:t> </a:t>
            </a:r>
          </a:p>
          <a:p>
            <a:pPr indent="-228600">
              <a:buFont typeface="Arial" panose="020B0604020202020204" pitchFamily="34" charset="0"/>
              <a:buChar char="•"/>
            </a:pPr>
            <a:endParaRPr lang="en-US" sz="2400" dirty="0">
              <a:solidFill>
                <a:srgbClr val="000000"/>
              </a:solidFill>
            </a:endParaRPr>
          </a:p>
          <a:p>
            <a:pPr indent="-2286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365453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AF2FC5-BBCC-4B4B-875C-267365E6EA97}"/>
              </a:ext>
            </a:extLst>
          </p:cNvPr>
          <p:cNvSpPr>
            <a:spLocks noGrp="1"/>
          </p:cNvSpPr>
          <p:nvPr>
            <p:ph type="title"/>
          </p:nvPr>
        </p:nvSpPr>
        <p:spPr/>
        <p:txBody>
          <a:bodyPr>
            <a:normAutofit fontScale="90000"/>
          </a:bodyPr>
          <a:lstStyle/>
          <a:p>
            <a:r>
              <a:rPr lang="pl-PL" sz="4000" b="1" dirty="0"/>
              <a:t>Składka członkowska </a:t>
            </a:r>
            <a:br>
              <a:rPr lang="pl-PL" sz="4000" b="1" dirty="0"/>
            </a:br>
            <a:endParaRPr lang="pl-PL" sz="4000" b="1" dirty="0"/>
          </a:p>
        </p:txBody>
      </p:sp>
      <p:pic>
        <p:nvPicPr>
          <p:cNvPr id="6" name="Symbol zastępczy zawartości 5">
            <a:extLst>
              <a:ext uri="{FF2B5EF4-FFF2-40B4-BE49-F238E27FC236}">
                <a16:creationId xmlns:a16="http://schemas.microsoft.com/office/drawing/2014/main" id="{C034E987-62DC-4F56-A2CE-8EFA78AF87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7264" y="1784116"/>
            <a:ext cx="3620848" cy="3509779"/>
          </a:xfrm>
        </p:spPr>
      </p:pic>
      <p:sp>
        <p:nvSpPr>
          <p:cNvPr id="4" name="Symbol zastępczy tekstu 3">
            <a:extLst>
              <a:ext uri="{FF2B5EF4-FFF2-40B4-BE49-F238E27FC236}">
                <a16:creationId xmlns:a16="http://schemas.microsoft.com/office/drawing/2014/main" id="{2EAF50BE-0351-4E65-8666-6B25FCA995F1}"/>
              </a:ext>
            </a:extLst>
          </p:cNvPr>
          <p:cNvSpPr>
            <a:spLocks noGrp="1"/>
          </p:cNvSpPr>
          <p:nvPr>
            <p:ph type="body" sz="half" idx="2"/>
          </p:nvPr>
        </p:nvSpPr>
        <p:spPr/>
        <p:txBody>
          <a:bodyPr>
            <a:normAutofit/>
          </a:bodyPr>
          <a:lstStyle/>
          <a:p>
            <a:endParaRPr lang="pl-PL" sz="2400" b="1" dirty="0"/>
          </a:p>
          <a:p>
            <a:r>
              <a:rPr lang="pl-PL" sz="2400" b="1" dirty="0"/>
              <a:t>Wynosi 0,5 % od podstawy wynagrodzenia. Można ją uaktualnić .</a:t>
            </a:r>
          </a:p>
          <a:p>
            <a:r>
              <a:rPr lang="pl-PL" sz="2400" b="1" dirty="0"/>
              <a:t>Warunek :</a:t>
            </a:r>
          </a:p>
          <a:p>
            <a:r>
              <a:rPr lang="pl-PL" sz="2400" b="1" dirty="0"/>
              <a:t>-wypełnij wniosek „Zgoda na potrącenie” </a:t>
            </a:r>
          </a:p>
        </p:txBody>
      </p:sp>
    </p:spTree>
    <p:extLst>
      <p:ext uri="{BB962C8B-B14F-4D97-AF65-F5344CB8AC3E}">
        <p14:creationId xmlns:p14="http://schemas.microsoft.com/office/powerpoint/2010/main" val="20929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EAFCA08-5B5D-49C1-AC90-D84BDF8A382C}"/>
              </a:ext>
            </a:extLst>
          </p:cNvPr>
          <p:cNvSpPr>
            <a:spLocks noGrp="1"/>
          </p:cNvSpPr>
          <p:nvPr>
            <p:ph type="title"/>
          </p:nvPr>
        </p:nvSpPr>
        <p:spPr>
          <a:xfrm>
            <a:off x="648929" y="557190"/>
            <a:ext cx="5170852" cy="1671564"/>
          </a:xfrm>
        </p:spPr>
        <p:txBody>
          <a:bodyPr vert="horz" lIns="91440" tIns="45720" rIns="91440" bIns="45720" rtlCol="0" anchor="ctr">
            <a:normAutofit/>
          </a:bodyPr>
          <a:lstStyle/>
          <a:p>
            <a:r>
              <a:rPr lang="en-US" sz="4000" dirty="0" err="1"/>
              <a:t>Kwarantanna</a:t>
            </a:r>
            <a:endParaRPr lang="en-US" sz="4000" dirty="0"/>
          </a:p>
        </p:txBody>
      </p:sp>
      <p:sp>
        <p:nvSpPr>
          <p:cNvPr id="4" name="Symbol zastępczy tekstu 3">
            <a:extLst>
              <a:ext uri="{FF2B5EF4-FFF2-40B4-BE49-F238E27FC236}">
                <a16:creationId xmlns:a16="http://schemas.microsoft.com/office/drawing/2014/main" id="{201A8B64-DEDB-454C-BE05-FDDDB3D72668}"/>
              </a:ext>
            </a:extLst>
          </p:cNvPr>
          <p:cNvSpPr>
            <a:spLocks noGrp="1"/>
          </p:cNvSpPr>
          <p:nvPr>
            <p:ph type="body" sz="half" idx="2"/>
          </p:nvPr>
        </p:nvSpPr>
        <p:spPr>
          <a:xfrm>
            <a:off x="648930" y="2398030"/>
            <a:ext cx="5180245" cy="3731058"/>
          </a:xfrm>
        </p:spPr>
        <p:txBody>
          <a:bodyPr vert="horz" lIns="91440" tIns="45720" rIns="91440" bIns="45720" rtlCol="0">
            <a:normAutofit/>
          </a:bodyPr>
          <a:lstStyle/>
          <a:p>
            <a:r>
              <a:rPr lang="en-US" sz="1900" dirty="0"/>
              <a:t>Program </a:t>
            </a:r>
            <a:r>
              <a:rPr lang="en-US" sz="1900" dirty="0" err="1"/>
              <a:t>wypłaca</a:t>
            </a:r>
            <a:r>
              <a:rPr lang="en-US" sz="1900" dirty="0"/>
              <a:t> 20 </a:t>
            </a:r>
            <a:r>
              <a:rPr lang="en-US" sz="1900" dirty="0" err="1"/>
              <a:t>zł</a:t>
            </a:r>
            <a:r>
              <a:rPr lang="en-US" sz="1900" dirty="0"/>
              <a:t> </a:t>
            </a:r>
            <a:r>
              <a:rPr lang="en-US" sz="1900" dirty="0" err="1"/>
              <a:t>netto</a:t>
            </a:r>
            <a:r>
              <a:rPr lang="en-US" sz="1900" dirty="0"/>
              <a:t> za 1/</a:t>
            </a:r>
            <a:r>
              <a:rPr lang="en-US" sz="1900" dirty="0" err="1"/>
              <a:t>dzień</a:t>
            </a:r>
            <a:r>
              <a:rPr lang="en-US" sz="1900" dirty="0"/>
              <a:t> </a:t>
            </a:r>
            <a:r>
              <a:rPr lang="en-US" sz="1900" dirty="0" err="1"/>
              <a:t>pobytu</a:t>
            </a:r>
            <a:r>
              <a:rPr lang="en-US" sz="1900" dirty="0"/>
              <a:t> </a:t>
            </a:r>
            <a:r>
              <a:rPr lang="en-US" sz="1900" dirty="0" err="1"/>
              <a:t>na</a:t>
            </a:r>
            <a:r>
              <a:rPr lang="en-US" sz="1900" dirty="0"/>
              <a:t> </a:t>
            </a:r>
            <a:r>
              <a:rPr lang="en-US" sz="1900" dirty="0" err="1"/>
              <a:t>kwarantannie</a:t>
            </a:r>
            <a:endParaRPr lang="en-US" sz="1900" dirty="0"/>
          </a:p>
          <a:p>
            <a:r>
              <a:rPr lang="pl-PL" sz="1900" dirty="0"/>
              <a:t>  </a:t>
            </a:r>
            <a:r>
              <a:rPr lang="en-US" sz="1900" dirty="0" err="1"/>
              <a:t>Warunek</a:t>
            </a:r>
            <a:r>
              <a:rPr lang="en-US" sz="1900" dirty="0"/>
              <a:t>:</a:t>
            </a:r>
            <a:r>
              <a:rPr lang="en-US" sz="1900" u="sng" dirty="0"/>
              <a:t> </a:t>
            </a:r>
          </a:p>
          <a:p>
            <a:pPr marL="342900" indent="-228600">
              <a:buFont typeface="Arial" panose="020B0604020202020204" pitchFamily="34" charset="0"/>
              <a:buChar char="•"/>
            </a:pPr>
            <a:r>
              <a:rPr lang="en-US" sz="1900" dirty="0" err="1"/>
              <a:t>decyzja</a:t>
            </a:r>
            <a:r>
              <a:rPr lang="en-US" sz="1900" dirty="0"/>
              <a:t> </a:t>
            </a:r>
            <a:r>
              <a:rPr lang="en-US" sz="1900" dirty="0" err="1"/>
              <a:t>PiS</a:t>
            </a:r>
            <a:endParaRPr lang="en-US" sz="1900" dirty="0"/>
          </a:p>
          <a:p>
            <a:pPr marL="342900" indent="-228600">
              <a:buFont typeface="Arial" panose="020B0604020202020204" pitchFamily="34" charset="0"/>
              <a:buChar char="•"/>
            </a:pPr>
            <a:r>
              <a:rPr lang="en-US" sz="1900" dirty="0" err="1"/>
              <a:t>wypełniony</a:t>
            </a:r>
            <a:r>
              <a:rPr lang="en-US" sz="1900" dirty="0"/>
              <a:t> </a:t>
            </a:r>
            <a:r>
              <a:rPr lang="en-US" sz="1900" dirty="0" err="1"/>
              <a:t>załącznik</a:t>
            </a:r>
            <a:endParaRPr lang="en-US" sz="1900" dirty="0"/>
          </a:p>
          <a:p>
            <a:pPr marL="342900" indent="-228600">
              <a:buFont typeface="Arial" panose="020B0604020202020204" pitchFamily="34" charset="0"/>
              <a:buChar char="•"/>
            </a:pPr>
            <a:r>
              <a:rPr lang="en-US" sz="1900" dirty="0" err="1"/>
              <a:t>Podpisana</a:t>
            </a:r>
            <a:r>
              <a:rPr lang="en-US" sz="1900" dirty="0"/>
              <a:t> </a:t>
            </a:r>
            <a:r>
              <a:rPr lang="en-US" sz="1900" dirty="0" err="1"/>
              <a:t>klauzula</a:t>
            </a:r>
            <a:r>
              <a:rPr lang="en-US" sz="1900" dirty="0"/>
              <a:t> RODO</a:t>
            </a:r>
          </a:p>
          <a:p>
            <a:pPr marL="342900" indent="-228600">
              <a:buFont typeface="Arial" panose="020B0604020202020204" pitchFamily="34" charset="0"/>
              <a:buChar char="•"/>
            </a:pPr>
            <a:r>
              <a:rPr lang="en-US" sz="1900" dirty="0" err="1"/>
              <a:t>Ostatni</a:t>
            </a:r>
            <a:r>
              <a:rPr lang="en-US" sz="1900" dirty="0"/>
              <a:t> </a:t>
            </a:r>
            <a:r>
              <a:rPr lang="en-US" sz="1900" dirty="0" err="1"/>
              <a:t>pasek</a:t>
            </a:r>
            <a:r>
              <a:rPr lang="en-US" sz="1900" dirty="0"/>
              <a:t> </a:t>
            </a:r>
            <a:r>
              <a:rPr lang="en-US" sz="1900" dirty="0" err="1"/>
              <a:t>płacowy</a:t>
            </a:r>
            <a:endParaRPr lang="en-US" sz="1900" dirty="0"/>
          </a:p>
          <a:p>
            <a:pPr marL="342900" indent="-228600">
              <a:buFont typeface="Arial" panose="020B0604020202020204" pitchFamily="34" charset="0"/>
              <a:buChar char="•"/>
            </a:pPr>
            <a:r>
              <a:rPr lang="en-US" sz="1900" dirty="0" err="1"/>
              <a:t>wypełnione</a:t>
            </a:r>
            <a:r>
              <a:rPr lang="en-US" sz="1900" dirty="0"/>
              <a:t> </a:t>
            </a:r>
            <a:r>
              <a:rPr lang="en-US" sz="1900" dirty="0" err="1"/>
              <a:t>oświadczenie</a:t>
            </a:r>
            <a:endParaRPr lang="en-US" sz="1900" dirty="0"/>
          </a:p>
          <a:p>
            <a:r>
              <a:rPr lang="pl-PL" sz="1900" dirty="0"/>
              <a:t>   </a:t>
            </a:r>
            <a:r>
              <a:rPr lang="en-US" sz="1900" dirty="0"/>
              <a:t>Program </a:t>
            </a:r>
            <a:r>
              <a:rPr lang="en-US" sz="1900" dirty="0" err="1"/>
              <a:t>nie</a:t>
            </a:r>
            <a:r>
              <a:rPr lang="en-US" sz="1900" dirty="0"/>
              <a:t> </a:t>
            </a:r>
            <a:r>
              <a:rPr lang="en-US" sz="1900" dirty="0" err="1"/>
              <a:t>wymaga</a:t>
            </a:r>
            <a:r>
              <a:rPr lang="en-US" sz="1900" dirty="0"/>
              <a:t> </a:t>
            </a:r>
            <a:r>
              <a:rPr lang="en-US" sz="1900" dirty="0" err="1"/>
              <a:t>karencji</a:t>
            </a:r>
            <a:r>
              <a:rPr lang="en-US" sz="1900" dirty="0"/>
              <a:t> </a:t>
            </a:r>
          </a:p>
          <a:p>
            <a:pPr indent="-228600">
              <a:buFont typeface="Arial" panose="020B0604020202020204" pitchFamily="34" charset="0"/>
              <a:buChar char="•"/>
            </a:pPr>
            <a:endParaRPr lang="en-US" sz="1900" dirty="0"/>
          </a:p>
        </p:txBody>
      </p:sp>
      <p:pic>
        <p:nvPicPr>
          <p:cNvPr id="6" name="Symbol zastępczy zawartości 5">
            <a:extLst>
              <a:ext uri="{FF2B5EF4-FFF2-40B4-BE49-F238E27FC236}">
                <a16:creationId xmlns:a16="http://schemas.microsoft.com/office/drawing/2014/main" id="{3628258E-07A8-419D-B88F-EB807760F1B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23" r="4799" b="1"/>
          <a:stretch/>
        </p:blipFill>
        <p:spPr>
          <a:xfrm>
            <a:off x="6182944" y="557189"/>
            <a:ext cx="5170852" cy="5571898"/>
          </a:xfrm>
          <a:prstGeom prst="rect">
            <a:avLst/>
          </a:prstGeom>
          <a:effectLst/>
        </p:spPr>
      </p:pic>
    </p:spTree>
    <p:extLst>
      <p:ext uri="{BB962C8B-B14F-4D97-AF65-F5344CB8AC3E}">
        <p14:creationId xmlns:p14="http://schemas.microsoft.com/office/powerpoint/2010/main" val="256744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F160CD4-D0E6-5A07-4979-D9FB4BAB4D59}"/>
              </a:ext>
            </a:extLst>
          </p:cNvPr>
          <p:cNvSpPr>
            <a:spLocks noGrp="1"/>
          </p:cNvSpPr>
          <p:nvPr>
            <p:ph type="title"/>
          </p:nvPr>
        </p:nvSpPr>
        <p:spPr>
          <a:xfrm>
            <a:off x="836679" y="329938"/>
            <a:ext cx="6002110" cy="904973"/>
          </a:xfrm>
        </p:spPr>
        <p:txBody>
          <a:bodyPr vert="horz" lIns="91440" tIns="45720" rIns="91440" bIns="45720" rtlCol="0" anchor="ctr">
            <a:normAutofit/>
          </a:bodyPr>
          <a:lstStyle/>
          <a:p>
            <a:r>
              <a:rPr lang="pl-PL" sz="4000" dirty="0"/>
              <a:t>#Oddawanie krwi</a:t>
            </a:r>
            <a:endParaRPr lang="en-US" sz="4000" dirty="0"/>
          </a:p>
        </p:txBody>
      </p:sp>
      <p:sp>
        <p:nvSpPr>
          <p:cNvPr id="4" name="Symbol zastępczy tekstu 3">
            <a:extLst>
              <a:ext uri="{FF2B5EF4-FFF2-40B4-BE49-F238E27FC236}">
                <a16:creationId xmlns:a16="http://schemas.microsoft.com/office/drawing/2014/main" id="{13D387E8-AE4C-BC61-1D55-50ADACEB1932}"/>
              </a:ext>
            </a:extLst>
          </p:cNvPr>
          <p:cNvSpPr>
            <a:spLocks noGrp="1"/>
          </p:cNvSpPr>
          <p:nvPr>
            <p:ph type="body" sz="half" idx="2"/>
          </p:nvPr>
        </p:nvSpPr>
        <p:spPr>
          <a:xfrm>
            <a:off x="836680" y="1234912"/>
            <a:ext cx="6002110" cy="4147793"/>
          </a:xfrm>
        </p:spPr>
        <p:txBody>
          <a:bodyPr vert="horz" lIns="91440" tIns="45720" rIns="91440" bIns="45720" rtlCol="0">
            <a:normAutofit fontScale="25000" lnSpcReduction="20000"/>
          </a:bodyPr>
          <a:lstStyle/>
          <a:p>
            <a:r>
              <a:rPr lang="pl-PL" sz="6200" b="0" i="0" dirty="0">
                <a:solidFill>
                  <a:srgbClr val="000000"/>
                </a:solidFill>
                <a:effectLst/>
                <a:latin typeface="Roboto" panose="02000000000000000000" pitchFamily="2" charset="0"/>
              </a:rPr>
              <a:t>Program “Oddawanie" krwi skierowany jest do Członków NSZZP Biedronka przy JMP S.A. którego celem jest promowanie naszych członków, którzy są dawcami krwi, osocza oraz .szpiku. Program wypłaca pięciokrotność miesięcznej składki za każdorazowe oddanie krwi, osocza oraz szpiku. Ten program nie wymaga karencji.</a:t>
            </a:r>
          </a:p>
          <a:p>
            <a:r>
              <a:rPr lang="pl-PL" sz="6200" dirty="0">
                <a:solidFill>
                  <a:srgbClr val="000000"/>
                </a:solidFill>
                <a:latin typeface="Roboto" panose="02000000000000000000" pitchFamily="2" charset="0"/>
              </a:rPr>
              <a:t>Warunek:</a:t>
            </a:r>
          </a:p>
          <a:p>
            <a:r>
              <a:rPr lang="pl-PL" sz="6200" dirty="0">
                <a:solidFill>
                  <a:srgbClr val="000000"/>
                </a:solidFill>
                <a:latin typeface="Roboto" panose="02000000000000000000" pitchFamily="2" charset="0"/>
              </a:rPr>
              <a:t>-Wniosek </a:t>
            </a:r>
          </a:p>
          <a:p>
            <a:r>
              <a:rPr lang="pl-PL" sz="6200" dirty="0">
                <a:solidFill>
                  <a:srgbClr val="000000"/>
                </a:solidFill>
                <a:latin typeface="Roboto" panose="02000000000000000000" pitchFamily="2" charset="0"/>
              </a:rPr>
              <a:t>-Oświadczenie</a:t>
            </a:r>
          </a:p>
          <a:p>
            <a:r>
              <a:rPr lang="pl-PL" sz="6200" dirty="0">
                <a:solidFill>
                  <a:srgbClr val="000000"/>
                </a:solidFill>
                <a:latin typeface="Roboto" panose="02000000000000000000" pitchFamily="2" charset="0"/>
              </a:rPr>
              <a:t>-Ostatni pasek płacowy</a:t>
            </a:r>
          </a:p>
          <a:p>
            <a:r>
              <a:rPr lang="pl-PL" sz="6200" dirty="0">
                <a:solidFill>
                  <a:srgbClr val="000000"/>
                </a:solidFill>
                <a:latin typeface="Roboto" panose="02000000000000000000" pitchFamily="2" charset="0"/>
              </a:rPr>
              <a:t>-Zgoda na przetwarzanie danych</a:t>
            </a:r>
          </a:p>
          <a:p>
            <a:r>
              <a:rPr lang="pl-PL" sz="6200" dirty="0">
                <a:solidFill>
                  <a:srgbClr val="000000"/>
                </a:solidFill>
                <a:latin typeface="Roboto" panose="02000000000000000000" pitchFamily="2" charset="0"/>
              </a:rPr>
              <a:t>-Dokument potwierdzający oddanie krwi, osocza lub szpiku</a:t>
            </a:r>
          </a:p>
          <a:p>
            <a:r>
              <a:rPr lang="pl-PL" sz="6200" dirty="0">
                <a:solidFill>
                  <a:srgbClr val="000000"/>
                </a:solidFill>
                <a:latin typeface="Roboto" panose="02000000000000000000" pitchFamily="2" charset="0"/>
              </a:rPr>
              <a:t>-Druk rozliczenie kosztów podróży(nieobowiązkowy)</a:t>
            </a:r>
          </a:p>
          <a:p>
            <a:endParaRPr lang="pl-PL" sz="2000" dirty="0"/>
          </a:p>
          <a:p>
            <a:endParaRPr lang="pl-PL" sz="2000" dirty="0"/>
          </a:p>
        </p:txBody>
      </p:sp>
      <p:pic>
        <p:nvPicPr>
          <p:cNvPr id="6" name="Symbol zastępczy obrazu 5" descr="Obraz zawierający design&#10;&#10;Opis wygenerowany automatycznie przy niskim poziomie pewności">
            <a:extLst>
              <a:ext uri="{FF2B5EF4-FFF2-40B4-BE49-F238E27FC236}">
                <a16:creationId xmlns:a16="http://schemas.microsoft.com/office/drawing/2014/main" id="{4DBABB74-8A99-D4AE-17A6-F6F75B00009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54"/>
          <a:stretch/>
        </p:blipFill>
        <p:spPr>
          <a:xfrm>
            <a:off x="7199440" y="10"/>
            <a:ext cx="4992560" cy="6857990"/>
          </a:xfrm>
          <a:prstGeom prst="rect">
            <a:avLst/>
          </a:prstGeom>
          <a:effectLst/>
        </p:spPr>
      </p:pic>
    </p:spTree>
    <p:extLst>
      <p:ext uri="{BB962C8B-B14F-4D97-AF65-F5344CB8AC3E}">
        <p14:creationId xmlns:p14="http://schemas.microsoft.com/office/powerpoint/2010/main" val="202102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A367B5-BCDE-8B6A-AFAF-62D17F5AA90E}"/>
              </a:ext>
            </a:extLst>
          </p:cNvPr>
          <p:cNvSpPr>
            <a:spLocks noGrp="1"/>
          </p:cNvSpPr>
          <p:nvPr>
            <p:ph type="title"/>
          </p:nvPr>
        </p:nvSpPr>
        <p:spPr/>
        <p:txBody>
          <a:bodyPr/>
          <a:lstStyle/>
          <a:p>
            <a:r>
              <a:rPr lang="pl-PL" dirty="0"/>
              <a:t>#Walczymy z hejtem</a:t>
            </a:r>
          </a:p>
        </p:txBody>
      </p:sp>
      <p:pic>
        <p:nvPicPr>
          <p:cNvPr id="6" name="Symbol zastępczy obrazu 5" descr="Obraz zawierający tekst, Znak stopu, logo, Znak towarowy&#10;&#10;Zawartość wygenerowana przez sztuczną inteligencję może być niepoprawna.">
            <a:extLst>
              <a:ext uri="{FF2B5EF4-FFF2-40B4-BE49-F238E27FC236}">
                <a16:creationId xmlns:a16="http://schemas.microsoft.com/office/drawing/2014/main" id="{FD7ACB9F-7F7E-46A7-8E10-638374F0362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p:pic>
      <p:sp>
        <p:nvSpPr>
          <p:cNvPr id="4" name="Symbol zastępczy tekstu 3">
            <a:extLst>
              <a:ext uri="{FF2B5EF4-FFF2-40B4-BE49-F238E27FC236}">
                <a16:creationId xmlns:a16="http://schemas.microsoft.com/office/drawing/2014/main" id="{95330ED7-A923-CAAD-CE36-AA51BD9D6ACC}"/>
              </a:ext>
            </a:extLst>
          </p:cNvPr>
          <p:cNvSpPr>
            <a:spLocks noGrp="1"/>
          </p:cNvSpPr>
          <p:nvPr>
            <p:ph type="body" sz="half" idx="2"/>
          </p:nvPr>
        </p:nvSpPr>
        <p:spPr/>
        <p:txBody>
          <a:bodyPr/>
          <a:lstStyle/>
          <a:p>
            <a:r>
              <a:rPr lang="pl-PL" b="0" i="0" dirty="0" err="1">
                <a:solidFill>
                  <a:srgbClr val="555555"/>
                </a:solidFill>
                <a:effectLst/>
                <a:latin typeface="Roboto" panose="02000000000000000000" pitchFamily="2" charset="0"/>
              </a:rPr>
              <a:t>Program”Walczymy</a:t>
            </a:r>
            <a:r>
              <a:rPr lang="pl-PL" b="0" i="0" dirty="0">
                <a:solidFill>
                  <a:srgbClr val="555555"/>
                </a:solidFill>
                <a:effectLst/>
                <a:latin typeface="Roboto" panose="02000000000000000000" pitchFamily="2" charset="0"/>
              </a:rPr>
              <a:t> z hejtem” realizował będzie pomoc finansową dla Członków Związku polegającą na dofinansowaniu usług prawniczych w sprawach tzw. „hejtu” dotyczących Członków Związku lub najbliższych członków rodziny Członka Związku tj. męża, żony, dzieci pozostające pod opieką rodziców (niepełnoletnie).</a:t>
            </a:r>
          </a:p>
          <a:p>
            <a:r>
              <a:rPr lang="pl-PL" dirty="0">
                <a:solidFill>
                  <a:srgbClr val="555555"/>
                </a:solidFill>
                <a:latin typeface="Roboto" panose="02000000000000000000" pitchFamily="2" charset="0"/>
              </a:rPr>
              <a:t>Załączniki :</a:t>
            </a:r>
          </a:p>
          <a:p>
            <a:r>
              <a:rPr lang="pl-PL" sz="1600" dirty="0">
                <a:solidFill>
                  <a:srgbClr val="000000"/>
                </a:solidFill>
                <a:latin typeface="Roboto" panose="02000000000000000000" pitchFamily="2" charset="0"/>
              </a:rPr>
              <a:t>-Wniosek </a:t>
            </a:r>
          </a:p>
          <a:p>
            <a:r>
              <a:rPr lang="pl-PL" sz="1600" dirty="0">
                <a:solidFill>
                  <a:srgbClr val="000000"/>
                </a:solidFill>
                <a:latin typeface="Roboto" panose="02000000000000000000" pitchFamily="2" charset="0"/>
              </a:rPr>
              <a:t>-Oświadczenie</a:t>
            </a:r>
          </a:p>
          <a:p>
            <a:r>
              <a:rPr lang="pl-PL" dirty="0">
                <a:solidFill>
                  <a:srgbClr val="000000"/>
                </a:solidFill>
                <a:latin typeface="Roboto" panose="02000000000000000000" pitchFamily="2" charset="0"/>
              </a:rPr>
              <a:t>-Klauzula </a:t>
            </a:r>
            <a:r>
              <a:rPr lang="pl-PL" dirty="0" err="1">
                <a:solidFill>
                  <a:srgbClr val="000000"/>
                </a:solidFill>
                <a:latin typeface="Roboto" panose="02000000000000000000" pitchFamily="2" charset="0"/>
              </a:rPr>
              <a:t>Rodo</a:t>
            </a:r>
            <a:endParaRPr lang="pl-PL" sz="1600" dirty="0">
              <a:solidFill>
                <a:srgbClr val="000000"/>
              </a:solidFill>
              <a:latin typeface="Roboto" panose="02000000000000000000" pitchFamily="2" charset="0"/>
            </a:endParaRPr>
          </a:p>
          <a:p>
            <a:r>
              <a:rPr lang="pl-PL" sz="1600" dirty="0">
                <a:solidFill>
                  <a:srgbClr val="000000"/>
                </a:solidFill>
                <a:latin typeface="Roboto" panose="02000000000000000000" pitchFamily="2" charset="0"/>
              </a:rPr>
              <a:t>-Ostatni pasek płacowy</a:t>
            </a:r>
          </a:p>
          <a:p>
            <a:endParaRPr lang="pl-PL" dirty="0">
              <a:solidFill>
                <a:srgbClr val="555555"/>
              </a:solidFill>
              <a:latin typeface="Roboto" panose="02000000000000000000" pitchFamily="2" charset="0"/>
            </a:endParaRPr>
          </a:p>
        </p:txBody>
      </p:sp>
    </p:spTree>
    <p:extLst>
      <p:ext uri="{BB962C8B-B14F-4D97-AF65-F5344CB8AC3E}">
        <p14:creationId xmlns:p14="http://schemas.microsoft.com/office/powerpoint/2010/main" val="1550246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850E4B-3164-5AFE-9137-D0A3AC166D4A}"/>
              </a:ext>
            </a:extLst>
          </p:cNvPr>
          <p:cNvSpPr>
            <a:spLocks noGrp="1"/>
          </p:cNvSpPr>
          <p:nvPr>
            <p:ph type="title"/>
          </p:nvPr>
        </p:nvSpPr>
        <p:spPr/>
        <p:txBody>
          <a:bodyPr/>
          <a:lstStyle/>
          <a:p>
            <a:r>
              <a:rPr lang="pl-PL" b="1" dirty="0"/>
              <a:t>Voucher Powitalny</a:t>
            </a:r>
          </a:p>
        </p:txBody>
      </p:sp>
      <p:pic>
        <p:nvPicPr>
          <p:cNvPr id="6" name="Symbol zastępczy obrazu 5" descr="Obraz zawierający tekst, świeca, etykieta, krąg&#10;&#10;Zawartość wygenerowana przez sztuczną inteligencję może być niepoprawna.">
            <a:extLst>
              <a:ext uri="{FF2B5EF4-FFF2-40B4-BE49-F238E27FC236}">
                <a16:creationId xmlns:a16="http://schemas.microsoft.com/office/drawing/2014/main" id="{AC40FDB4-9E2B-9E4C-4021-0E999F95EB2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657" r="14657"/>
          <a:stretch>
            <a:fillRect/>
          </a:stretch>
        </p:blipFill>
        <p:spPr/>
      </p:pic>
      <p:sp>
        <p:nvSpPr>
          <p:cNvPr id="4" name="Symbol zastępczy tekstu 3">
            <a:extLst>
              <a:ext uri="{FF2B5EF4-FFF2-40B4-BE49-F238E27FC236}">
                <a16:creationId xmlns:a16="http://schemas.microsoft.com/office/drawing/2014/main" id="{326C1FFA-12C0-E715-E639-C642171BF155}"/>
              </a:ext>
            </a:extLst>
          </p:cNvPr>
          <p:cNvSpPr>
            <a:spLocks noGrp="1"/>
          </p:cNvSpPr>
          <p:nvPr>
            <p:ph type="body" sz="half" idx="2"/>
          </p:nvPr>
        </p:nvSpPr>
        <p:spPr/>
        <p:txBody>
          <a:bodyPr/>
          <a:lstStyle/>
          <a:p>
            <a:pPr algn="l"/>
            <a:endParaRPr lang="pl-PL" dirty="0"/>
          </a:p>
          <a:p>
            <a:pPr algn="l"/>
            <a:r>
              <a:rPr lang="pl-PL" b="0" i="0" dirty="0">
                <a:solidFill>
                  <a:srgbClr val="000000"/>
                </a:solidFill>
                <a:effectLst/>
                <a:latin typeface="Roboto" panose="02000000000000000000" pitchFamily="2" charset="0"/>
              </a:rPr>
              <a:t>Proponujemy dla nowych Członków i Członkiń Voucher powitalny o wartości 70 zł do realizacji w Drogerii Hebe stacjonarnie lub internetowo w terminie do 36 miesięcy od jego otrzymania. </a:t>
            </a:r>
            <a:br>
              <a:rPr lang="pl-PL" b="0" i="0" dirty="0">
                <a:solidFill>
                  <a:srgbClr val="000000"/>
                </a:solidFill>
                <a:effectLst/>
                <a:latin typeface="Roboto" panose="02000000000000000000" pitchFamily="2" charset="0"/>
              </a:rPr>
            </a:br>
            <a:r>
              <a:rPr lang="pl-PL" b="0" i="0" dirty="0">
                <a:solidFill>
                  <a:srgbClr val="000000"/>
                </a:solidFill>
                <a:effectLst/>
                <a:latin typeface="Roboto" panose="02000000000000000000" pitchFamily="2" charset="0"/>
              </a:rPr>
              <a:t>www.hebe.pl. </a:t>
            </a:r>
          </a:p>
          <a:p>
            <a:endParaRPr lang="pl-PL" dirty="0"/>
          </a:p>
        </p:txBody>
      </p:sp>
    </p:spTree>
    <p:extLst>
      <p:ext uri="{BB962C8B-B14F-4D97-AF65-F5344CB8AC3E}">
        <p14:creationId xmlns:p14="http://schemas.microsoft.com/office/powerpoint/2010/main" val="225388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58888A-5DEC-4531-BE72-B9B26EF38B22}"/>
              </a:ext>
            </a:extLst>
          </p:cNvPr>
          <p:cNvSpPr>
            <a:spLocks noGrp="1"/>
          </p:cNvSpPr>
          <p:nvPr>
            <p:ph type="title"/>
          </p:nvPr>
        </p:nvSpPr>
        <p:spPr>
          <a:xfrm>
            <a:off x="839788" y="457200"/>
            <a:ext cx="3932237" cy="1132449"/>
          </a:xfrm>
        </p:spPr>
        <p:txBody>
          <a:bodyPr/>
          <a:lstStyle/>
          <a:p>
            <a:r>
              <a:rPr lang="pl-PL" b="1" dirty="0"/>
              <a:t>Ważna uwaga!</a:t>
            </a:r>
          </a:p>
        </p:txBody>
      </p:sp>
      <p:pic>
        <p:nvPicPr>
          <p:cNvPr id="8" name="Symbol zastępczy zawartości 7">
            <a:extLst>
              <a:ext uri="{FF2B5EF4-FFF2-40B4-BE49-F238E27FC236}">
                <a16:creationId xmlns:a16="http://schemas.microsoft.com/office/drawing/2014/main" id="{CFF920C2-8DBD-4463-9CBA-B7A83A7B86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1564" y="987425"/>
            <a:ext cx="6035448" cy="4873625"/>
          </a:xfrm>
        </p:spPr>
      </p:pic>
      <p:sp>
        <p:nvSpPr>
          <p:cNvPr id="4" name="Symbol zastępczy tekstu 3">
            <a:extLst>
              <a:ext uri="{FF2B5EF4-FFF2-40B4-BE49-F238E27FC236}">
                <a16:creationId xmlns:a16="http://schemas.microsoft.com/office/drawing/2014/main" id="{472639D9-0CBF-4F0C-8E64-8B0665907483}"/>
              </a:ext>
            </a:extLst>
          </p:cNvPr>
          <p:cNvSpPr>
            <a:spLocks noGrp="1"/>
          </p:cNvSpPr>
          <p:nvPr>
            <p:ph type="body" sz="half" idx="2"/>
          </p:nvPr>
        </p:nvSpPr>
        <p:spPr/>
        <p:txBody>
          <a:bodyPr>
            <a:normAutofit/>
          </a:bodyPr>
          <a:lstStyle/>
          <a:p>
            <a:r>
              <a:rPr lang="pl-PL" sz="2000" dirty="0"/>
              <a:t>Związek Zawodowy w każdym przypadku ma obowiązek konsultacji z Członkiem Związku zamiaru zwolnienia z pracy jakie kieruje firma wobec niego, zanim to zwolnienie nastąpi.</a:t>
            </a:r>
          </a:p>
          <a:p>
            <a:r>
              <a:rPr lang="pl-PL" sz="2000" dirty="0"/>
              <a:t>Bardzo dziękuję</a:t>
            </a:r>
          </a:p>
          <a:p>
            <a:r>
              <a:rPr lang="pl-PL" sz="2000" dirty="0"/>
              <a:t>Przewodniczący Związku</a:t>
            </a:r>
          </a:p>
          <a:p>
            <a:r>
              <a:rPr lang="pl-PL" sz="2000" dirty="0"/>
              <a:t>Jarosław Lewiński</a:t>
            </a:r>
          </a:p>
        </p:txBody>
      </p:sp>
    </p:spTree>
    <p:extLst>
      <p:ext uri="{BB962C8B-B14F-4D97-AF65-F5344CB8AC3E}">
        <p14:creationId xmlns:p14="http://schemas.microsoft.com/office/powerpoint/2010/main" val="286930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582235-B046-4415-AB28-27CCEA78CAA5}"/>
              </a:ext>
            </a:extLst>
          </p:cNvPr>
          <p:cNvSpPr>
            <a:spLocks noGrp="1"/>
          </p:cNvSpPr>
          <p:nvPr>
            <p:ph type="title"/>
          </p:nvPr>
        </p:nvSpPr>
        <p:spPr>
          <a:xfrm>
            <a:off x="839788" y="399428"/>
            <a:ext cx="3932237" cy="1600200"/>
          </a:xfrm>
        </p:spPr>
        <p:txBody>
          <a:bodyPr>
            <a:normAutofit/>
          </a:bodyPr>
          <a:lstStyle/>
          <a:p>
            <a:r>
              <a:rPr lang="pl-PL" sz="4000" b="1" dirty="0"/>
              <a:t>Szpitalik</a:t>
            </a:r>
          </a:p>
        </p:txBody>
      </p:sp>
      <p:sp>
        <p:nvSpPr>
          <p:cNvPr id="4" name="Symbol zastępczy tekstu 3">
            <a:extLst>
              <a:ext uri="{FF2B5EF4-FFF2-40B4-BE49-F238E27FC236}">
                <a16:creationId xmlns:a16="http://schemas.microsoft.com/office/drawing/2014/main" id="{AAD2F4E7-847D-426A-B141-5131A4C60091}"/>
              </a:ext>
            </a:extLst>
          </p:cNvPr>
          <p:cNvSpPr>
            <a:spLocks noGrp="1"/>
          </p:cNvSpPr>
          <p:nvPr>
            <p:ph type="body" sz="half" idx="2"/>
          </p:nvPr>
        </p:nvSpPr>
        <p:spPr/>
        <p:txBody>
          <a:bodyPr>
            <a:normAutofit fontScale="92500" lnSpcReduction="20000"/>
          </a:bodyPr>
          <a:lstStyle/>
          <a:p>
            <a:r>
              <a:rPr lang="pl-PL" sz="2400" dirty="0"/>
              <a:t>Program wypłaca wysokość </a:t>
            </a:r>
            <a:r>
              <a:rPr lang="pl-PL" sz="2400"/>
              <a:t>składki członkowskiej danej osoby </a:t>
            </a:r>
            <a:r>
              <a:rPr lang="pl-PL" sz="2400" dirty="0"/>
              <a:t>za 1/dzień pobytu w szpitalu</a:t>
            </a:r>
          </a:p>
          <a:p>
            <a:r>
              <a:rPr lang="pl-PL" sz="2400" dirty="0"/>
              <a:t>Warunek: </a:t>
            </a:r>
          </a:p>
          <a:p>
            <a:pPr marL="342900" indent="-342900">
              <a:buFont typeface="Arial" panose="020B0604020202020204" pitchFamily="34" charset="0"/>
              <a:buChar char="•"/>
            </a:pPr>
            <a:r>
              <a:rPr lang="pl-PL" sz="2400" dirty="0"/>
              <a:t>zaświadczenie ze szpitala</a:t>
            </a:r>
          </a:p>
          <a:p>
            <a:pPr marL="342900" indent="-342900">
              <a:buFont typeface="Arial" panose="020B0604020202020204" pitchFamily="34" charset="0"/>
              <a:buChar char="•"/>
            </a:pPr>
            <a:r>
              <a:rPr lang="pl-PL" sz="2400" dirty="0"/>
              <a:t>wypełniony załącznik</a:t>
            </a:r>
          </a:p>
          <a:p>
            <a:pPr marL="342900" indent="-342900">
              <a:buFont typeface="Arial" panose="020B0604020202020204" pitchFamily="34" charset="0"/>
              <a:buChar char="•"/>
            </a:pPr>
            <a:r>
              <a:rPr lang="pl-PL" sz="2400" dirty="0"/>
              <a:t>Podpisana klauzula RODO</a:t>
            </a:r>
          </a:p>
          <a:p>
            <a:pPr marL="342900" indent="-342900">
              <a:buFont typeface="Arial" panose="020B0604020202020204" pitchFamily="34" charset="0"/>
              <a:buChar char="•"/>
            </a:pPr>
            <a:r>
              <a:rPr lang="pl-PL" sz="2400" dirty="0"/>
              <a:t>Ostatni pasek płacowy</a:t>
            </a:r>
          </a:p>
          <a:p>
            <a:pPr marL="342900" indent="-342900">
              <a:buFont typeface="Arial" panose="020B0604020202020204" pitchFamily="34" charset="0"/>
              <a:buChar char="•"/>
            </a:pPr>
            <a:r>
              <a:rPr lang="pl-PL" sz="2400" dirty="0">
                <a:solidFill>
                  <a:srgbClr val="000000"/>
                </a:solidFill>
              </a:rPr>
              <a:t>wypełnione oświadczenie</a:t>
            </a:r>
            <a:endParaRPr lang="pl-PL" sz="2400" dirty="0"/>
          </a:p>
          <a:p>
            <a:r>
              <a:rPr lang="pl-PL" sz="2400" dirty="0"/>
              <a:t>Program nie wymaga karencji </a:t>
            </a:r>
          </a:p>
          <a:p>
            <a:endParaRPr lang="pl-PL" dirty="0"/>
          </a:p>
        </p:txBody>
      </p:sp>
      <p:pic>
        <p:nvPicPr>
          <p:cNvPr id="9" name="Symbol zastępczy zawartości 8">
            <a:extLst>
              <a:ext uri="{FF2B5EF4-FFF2-40B4-BE49-F238E27FC236}">
                <a16:creationId xmlns:a16="http://schemas.microsoft.com/office/drawing/2014/main" id="{9BD5831B-B032-4ED3-93F1-809FC29871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4288" y="1519237"/>
            <a:ext cx="3810000" cy="3810000"/>
          </a:xfrm>
        </p:spPr>
      </p:pic>
    </p:spTree>
    <p:extLst>
      <p:ext uri="{BB962C8B-B14F-4D97-AF65-F5344CB8AC3E}">
        <p14:creationId xmlns:p14="http://schemas.microsoft.com/office/powerpoint/2010/main" val="28781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ACCAB5-4589-4A8F-8461-A3C1F7BDFA96}"/>
              </a:ext>
            </a:extLst>
          </p:cNvPr>
          <p:cNvSpPr>
            <a:spLocks noGrp="1"/>
          </p:cNvSpPr>
          <p:nvPr>
            <p:ph type="title"/>
          </p:nvPr>
        </p:nvSpPr>
        <p:spPr>
          <a:xfrm>
            <a:off x="839788" y="457200"/>
            <a:ext cx="3932237" cy="1174652"/>
          </a:xfrm>
        </p:spPr>
        <p:txBody>
          <a:bodyPr/>
          <a:lstStyle/>
          <a:p>
            <a:pPr algn="ctr"/>
            <a:r>
              <a:rPr lang="pl-PL" b="1" dirty="0"/>
              <a:t>Nagroda  Jubileuszowa</a:t>
            </a:r>
            <a:endParaRPr lang="pl-PL" dirty="0"/>
          </a:p>
        </p:txBody>
      </p:sp>
      <p:pic>
        <p:nvPicPr>
          <p:cNvPr id="6" name="Symbol zastępczy zawartości 5">
            <a:extLst>
              <a:ext uri="{FF2B5EF4-FFF2-40B4-BE49-F238E27FC236}">
                <a16:creationId xmlns:a16="http://schemas.microsoft.com/office/drawing/2014/main" id="{BF2ABEE8-976E-4707-9F9D-C3D5EC08D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Symbol zastępczy tekstu 3">
            <a:extLst>
              <a:ext uri="{FF2B5EF4-FFF2-40B4-BE49-F238E27FC236}">
                <a16:creationId xmlns:a16="http://schemas.microsoft.com/office/drawing/2014/main" id="{5F901C6C-C7AC-4E33-B579-24AE1A94C7B6}"/>
              </a:ext>
            </a:extLst>
          </p:cNvPr>
          <p:cNvSpPr>
            <a:spLocks noGrp="1"/>
          </p:cNvSpPr>
          <p:nvPr>
            <p:ph type="body" sz="half" idx="2"/>
          </p:nvPr>
        </p:nvSpPr>
        <p:spPr/>
        <p:txBody>
          <a:bodyPr>
            <a:normAutofit fontScale="92500" lnSpcReduction="20000"/>
          </a:bodyPr>
          <a:lstStyle/>
          <a:p>
            <a:pPr lvl="0"/>
            <a:r>
              <a:rPr lang="pl-PL" sz="2400" dirty="0"/>
              <a:t>Nagroda jubileuszowa w wysokości dwudziestokrotnej miesięcznej składki wypłacana będzie :    </a:t>
            </a:r>
          </a:p>
          <a:p>
            <a:r>
              <a:rPr lang="pl-PL" sz="2400" dirty="0"/>
              <a:t>- po 5 latach </a:t>
            </a:r>
          </a:p>
          <a:p>
            <a:r>
              <a:rPr lang="pl-PL" sz="2400" dirty="0"/>
              <a:t>- po 10 latach</a:t>
            </a:r>
          </a:p>
          <a:p>
            <a:r>
              <a:rPr lang="pl-PL" sz="2400" dirty="0"/>
              <a:t>- po 15 latach</a:t>
            </a:r>
          </a:p>
          <a:p>
            <a:r>
              <a:rPr lang="pl-PL" sz="2400" dirty="0"/>
              <a:t>- po 20 latach</a:t>
            </a:r>
          </a:p>
          <a:p>
            <a:r>
              <a:rPr lang="pl-PL" sz="2400" dirty="0"/>
              <a:t>- po 25 latach</a:t>
            </a:r>
          </a:p>
          <a:p>
            <a:r>
              <a:rPr lang="pl-PL" sz="2400" dirty="0"/>
              <a:t>- po 30 latach</a:t>
            </a:r>
          </a:p>
          <a:p>
            <a:r>
              <a:rPr lang="pl-PL" sz="2400" dirty="0"/>
              <a:t>Nieprzerwanej przynależności do związku.</a:t>
            </a:r>
          </a:p>
          <a:p>
            <a:endParaRPr lang="pl-PL" dirty="0"/>
          </a:p>
        </p:txBody>
      </p:sp>
    </p:spTree>
    <p:extLst>
      <p:ext uri="{BB962C8B-B14F-4D97-AF65-F5344CB8AC3E}">
        <p14:creationId xmlns:p14="http://schemas.microsoft.com/office/powerpoint/2010/main" val="429273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5C6D4F-113E-447A-9911-64F91378D091}"/>
              </a:ext>
            </a:extLst>
          </p:cNvPr>
          <p:cNvSpPr>
            <a:spLocks noGrp="1"/>
          </p:cNvSpPr>
          <p:nvPr>
            <p:ph type="title"/>
          </p:nvPr>
        </p:nvSpPr>
        <p:spPr/>
        <p:txBody>
          <a:bodyPr>
            <a:normAutofit fontScale="90000"/>
          </a:bodyPr>
          <a:lstStyle/>
          <a:p>
            <a:r>
              <a:rPr lang="pl-PL" sz="4000" b="1" dirty="0"/>
              <a:t>Stypendium Naukowe</a:t>
            </a:r>
            <a:br>
              <a:rPr lang="pl-PL" sz="3600" dirty="0"/>
            </a:br>
            <a:endParaRPr lang="pl-PL" sz="3600" dirty="0"/>
          </a:p>
        </p:txBody>
      </p:sp>
      <p:pic>
        <p:nvPicPr>
          <p:cNvPr id="6" name="Symbol zastępczy zawartości 5">
            <a:extLst>
              <a:ext uri="{FF2B5EF4-FFF2-40B4-BE49-F238E27FC236}">
                <a16:creationId xmlns:a16="http://schemas.microsoft.com/office/drawing/2014/main" id="{7FCD5109-1980-4B95-8E6B-29FC405917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5445" y="1507958"/>
            <a:ext cx="3592544" cy="3384883"/>
          </a:xfrm>
        </p:spPr>
      </p:pic>
      <p:sp>
        <p:nvSpPr>
          <p:cNvPr id="4" name="Symbol zastępczy tekstu 3">
            <a:extLst>
              <a:ext uri="{FF2B5EF4-FFF2-40B4-BE49-F238E27FC236}">
                <a16:creationId xmlns:a16="http://schemas.microsoft.com/office/drawing/2014/main" id="{B7E4D674-C6A6-43DA-8DA3-C7A12296E480}"/>
              </a:ext>
            </a:extLst>
          </p:cNvPr>
          <p:cNvSpPr>
            <a:spLocks noGrp="1"/>
          </p:cNvSpPr>
          <p:nvPr>
            <p:ph type="body" sz="half" idx="2"/>
          </p:nvPr>
        </p:nvSpPr>
        <p:spPr>
          <a:xfrm>
            <a:off x="839788" y="1855357"/>
            <a:ext cx="3932237" cy="3811588"/>
          </a:xfrm>
        </p:spPr>
        <p:txBody>
          <a:bodyPr>
            <a:normAutofit fontScale="92500" lnSpcReduction="20000"/>
          </a:bodyPr>
          <a:lstStyle/>
          <a:p>
            <a:r>
              <a:rPr lang="pl-PL" sz="2400" dirty="0"/>
              <a:t>Program wypłaca dwudziestokrotność miesięcznej składki za zaliczony rok szkolny</a:t>
            </a:r>
          </a:p>
          <a:p>
            <a:r>
              <a:rPr lang="pl-PL" sz="2400" dirty="0"/>
              <a:t>Warunek: </a:t>
            </a:r>
          </a:p>
          <a:p>
            <a:pPr marL="285750" indent="-285750">
              <a:buFont typeface="Arial" panose="020B0604020202020204" pitchFamily="34" charset="0"/>
              <a:buChar char="•"/>
            </a:pPr>
            <a:r>
              <a:rPr lang="pl-PL" sz="2400" dirty="0"/>
              <a:t>zaświadczenie ze szkoły/uczelni</a:t>
            </a:r>
          </a:p>
          <a:p>
            <a:pPr marL="285750" indent="-285750">
              <a:buFont typeface="Arial" panose="020B0604020202020204" pitchFamily="34" charset="0"/>
              <a:buChar char="•"/>
            </a:pPr>
            <a:r>
              <a:rPr lang="pl-PL" sz="2400" dirty="0"/>
              <a:t>wypełniony załącznik</a:t>
            </a:r>
          </a:p>
          <a:p>
            <a:pPr marL="285750" indent="-285750">
              <a:buFont typeface="Arial" panose="020B0604020202020204" pitchFamily="34" charset="0"/>
              <a:buChar char="•"/>
            </a:pPr>
            <a:r>
              <a:rPr lang="pl-PL" sz="2400" dirty="0"/>
              <a:t>karencja 12 m-</a:t>
            </a:r>
            <a:r>
              <a:rPr lang="pl-PL" sz="2400" dirty="0" err="1"/>
              <a:t>cy</a:t>
            </a:r>
            <a:endParaRPr lang="pl-PL" sz="2400" dirty="0"/>
          </a:p>
          <a:p>
            <a:pPr marL="285750" indent="-285750">
              <a:buFont typeface="Arial" panose="020B0604020202020204" pitchFamily="34" charset="0"/>
              <a:buChar char="•"/>
            </a:pPr>
            <a:r>
              <a:rPr lang="pl-PL" sz="2400" dirty="0"/>
              <a:t>Ostatni pasek płacowy</a:t>
            </a:r>
          </a:p>
          <a:p>
            <a:pPr marL="285750" indent="-285750">
              <a:buFont typeface="Arial" panose="020B0604020202020204" pitchFamily="34" charset="0"/>
              <a:buChar char="•"/>
            </a:pPr>
            <a:r>
              <a:rPr lang="pl-PL" sz="2400" dirty="0"/>
              <a:t>Podpisana klauzula RODO</a:t>
            </a:r>
          </a:p>
          <a:p>
            <a:pPr marL="285750" indent="-285750">
              <a:buFont typeface="Arial" panose="020B0604020202020204" pitchFamily="34" charset="0"/>
              <a:buChar char="•"/>
            </a:pPr>
            <a:r>
              <a:rPr lang="pl-PL" sz="2400" dirty="0">
                <a:solidFill>
                  <a:srgbClr val="000000"/>
                </a:solidFill>
              </a:rPr>
              <a:t>wypełnione oświadczenie</a:t>
            </a:r>
            <a:endParaRPr lang="en-US" sz="2400" dirty="0">
              <a:solidFill>
                <a:srgbClr val="000000"/>
              </a:solidFill>
            </a:endParaRPr>
          </a:p>
          <a:p>
            <a:endParaRPr lang="pl-PL" sz="2400" dirty="0"/>
          </a:p>
          <a:p>
            <a:pPr marL="285750" indent="-285750">
              <a:buFont typeface="Arial" panose="020B0604020202020204" pitchFamily="34" charset="0"/>
              <a:buChar char="•"/>
            </a:pPr>
            <a:endParaRPr lang="pl-PL" sz="2400" dirty="0"/>
          </a:p>
          <a:p>
            <a:endParaRPr lang="pl-PL" dirty="0"/>
          </a:p>
          <a:p>
            <a:endParaRPr lang="pl-PL" dirty="0"/>
          </a:p>
        </p:txBody>
      </p:sp>
    </p:spTree>
    <p:extLst>
      <p:ext uri="{BB962C8B-B14F-4D97-AF65-F5344CB8AC3E}">
        <p14:creationId xmlns:p14="http://schemas.microsoft.com/office/powerpoint/2010/main" val="62138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B1E34D-2DD8-4ADC-8133-991BBFB98038}"/>
              </a:ext>
            </a:extLst>
          </p:cNvPr>
          <p:cNvSpPr>
            <a:spLocks noGrp="1"/>
          </p:cNvSpPr>
          <p:nvPr>
            <p:ph type="title"/>
          </p:nvPr>
        </p:nvSpPr>
        <p:spPr/>
        <p:txBody>
          <a:bodyPr>
            <a:normAutofit/>
          </a:bodyPr>
          <a:lstStyle/>
          <a:p>
            <a:r>
              <a:rPr lang="pl-PL" sz="4000" b="1" dirty="0"/>
              <a:t>Zielony Parasol</a:t>
            </a:r>
            <a:br>
              <a:rPr lang="pl-PL" sz="3600" b="1" dirty="0"/>
            </a:br>
            <a:endParaRPr lang="pl-PL" sz="3600" b="1" dirty="0"/>
          </a:p>
        </p:txBody>
      </p:sp>
      <p:sp>
        <p:nvSpPr>
          <p:cNvPr id="4" name="Symbol zastępczy tekstu 3">
            <a:extLst>
              <a:ext uri="{FF2B5EF4-FFF2-40B4-BE49-F238E27FC236}">
                <a16:creationId xmlns:a16="http://schemas.microsoft.com/office/drawing/2014/main" id="{F8B540E9-9DBA-45D7-8A77-AE99761BC7B6}"/>
              </a:ext>
            </a:extLst>
          </p:cNvPr>
          <p:cNvSpPr>
            <a:spLocks noGrp="1"/>
          </p:cNvSpPr>
          <p:nvPr>
            <p:ph type="body" sz="half" idx="2"/>
          </p:nvPr>
        </p:nvSpPr>
        <p:spPr/>
        <p:txBody>
          <a:bodyPr>
            <a:normAutofit fontScale="77500" lnSpcReduction="20000"/>
          </a:bodyPr>
          <a:lstStyle/>
          <a:p>
            <a:r>
              <a:rPr lang="pl-PL" sz="2400" dirty="0"/>
              <a:t>Program </a:t>
            </a:r>
            <a:r>
              <a:rPr lang="pl-PL" sz="2400" dirty="0" err="1"/>
              <a:t>Adw</a:t>
            </a:r>
            <a:r>
              <a:rPr lang="pl-PL" sz="2400" dirty="0"/>
              <a:t> do obsługi spraw prywatnych , </a:t>
            </a:r>
            <a:r>
              <a:rPr lang="pl-PL" sz="2400"/>
              <a:t>dofinansowuje do </a:t>
            </a:r>
            <a:r>
              <a:rPr lang="pl-PL" sz="2400" dirty="0"/>
              <a:t>wysokości dwudziestokrotnej miesięcznej </a:t>
            </a:r>
            <a:r>
              <a:rPr lang="pl-PL" sz="2400"/>
              <a:t>składki </a:t>
            </a:r>
            <a:endParaRPr lang="pl-PL" sz="2400" dirty="0"/>
          </a:p>
          <a:p>
            <a:r>
              <a:rPr lang="pl-PL" sz="2400" dirty="0"/>
              <a:t>Warunek: </a:t>
            </a:r>
          </a:p>
          <a:p>
            <a:pPr marL="342900" indent="-342900">
              <a:buFont typeface="Arial" panose="020B0604020202020204" pitchFamily="34" charset="0"/>
              <a:buChar char="•"/>
            </a:pPr>
            <a:r>
              <a:rPr lang="pl-PL" sz="2400" dirty="0"/>
              <a:t>karencja 12 m-</a:t>
            </a:r>
            <a:r>
              <a:rPr lang="pl-PL" sz="2400" dirty="0" err="1"/>
              <a:t>cy</a:t>
            </a:r>
            <a:endParaRPr lang="pl-PL" sz="2400" dirty="0"/>
          </a:p>
          <a:p>
            <a:pPr marL="342900" indent="-342900">
              <a:buFont typeface="Arial" panose="020B0604020202020204" pitchFamily="34" charset="0"/>
              <a:buChar char="•"/>
            </a:pPr>
            <a:r>
              <a:rPr lang="pl-PL" sz="2400" dirty="0"/>
              <a:t>pasek płacowy</a:t>
            </a:r>
          </a:p>
          <a:p>
            <a:pPr marL="342900" indent="-342900">
              <a:buFont typeface="Arial" panose="020B0604020202020204" pitchFamily="34" charset="0"/>
              <a:buChar char="•"/>
            </a:pPr>
            <a:r>
              <a:rPr lang="pl-PL" sz="2400" dirty="0"/>
              <a:t>wypełniony załącznik</a:t>
            </a:r>
          </a:p>
          <a:p>
            <a:pPr marL="342900" indent="-342900">
              <a:buFont typeface="Arial" panose="020B0604020202020204" pitchFamily="34" charset="0"/>
              <a:buChar char="•"/>
            </a:pPr>
            <a:r>
              <a:rPr lang="pl-PL" sz="2400" dirty="0">
                <a:solidFill>
                  <a:srgbClr val="000000"/>
                </a:solidFill>
              </a:rPr>
              <a:t>wypełnione oświadczenie</a:t>
            </a:r>
            <a:endParaRPr lang="pl-PL" sz="2400" dirty="0"/>
          </a:p>
          <a:p>
            <a:pPr marL="342900" indent="-342900">
              <a:buFont typeface="Arial" panose="020B0604020202020204" pitchFamily="34" charset="0"/>
              <a:buChar char="•"/>
            </a:pPr>
            <a:r>
              <a:rPr lang="pl-PL" sz="2400" dirty="0"/>
              <a:t>Podpisana klauzula RODO</a:t>
            </a:r>
          </a:p>
          <a:p>
            <a:r>
              <a:rPr lang="pl-PL" sz="2400" dirty="0"/>
              <a:t>Wyjątek: </a:t>
            </a:r>
          </a:p>
          <a:p>
            <a:pPr marL="342900" indent="-342900">
              <a:buFont typeface="Arial" panose="020B0604020202020204" pitchFamily="34" charset="0"/>
              <a:buChar char="•"/>
            </a:pPr>
            <a:r>
              <a:rPr lang="pl-PL" sz="2400" dirty="0"/>
              <a:t>Za wyjątkiem spraw karnych i karno-skarbowych</a:t>
            </a:r>
          </a:p>
          <a:p>
            <a:endParaRPr lang="pl-PL" dirty="0"/>
          </a:p>
        </p:txBody>
      </p:sp>
      <p:pic>
        <p:nvPicPr>
          <p:cNvPr id="6" name="Symbol zastępczy zawartości 4">
            <a:extLst>
              <a:ext uri="{FF2B5EF4-FFF2-40B4-BE49-F238E27FC236}">
                <a16:creationId xmlns:a16="http://schemas.microsoft.com/office/drawing/2014/main" id="{71367790-AB60-495F-BC34-DE4DF71E6F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69263" y="3224212"/>
            <a:ext cx="400050" cy="400050"/>
          </a:xfrm>
        </p:spPr>
      </p:pic>
      <p:pic>
        <p:nvPicPr>
          <p:cNvPr id="8" name="Obraz 7">
            <a:extLst>
              <a:ext uri="{FF2B5EF4-FFF2-40B4-BE49-F238E27FC236}">
                <a16:creationId xmlns:a16="http://schemas.microsoft.com/office/drawing/2014/main" id="{B83CC036-52C9-48AF-8ED3-A936809CB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397" y="1438215"/>
            <a:ext cx="3959832" cy="3972044"/>
          </a:xfrm>
          <a:prstGeom prst="rect">
            <a:avLst/>
          </a:prstGeom>
        </p:spPr>
      </p:pic>
    </p:spTree>
    <p:extLst>
      <p:ext uri="{BB962C8B-B14F-4D97-AF65-F5344CB8AC3E}">
        <p14:creationId xmlns:p14="http://schemas.microsoft.com/office/powerpoint/2010/main" val="4102086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FE040E-EE14-4D8C-8270-B726AEBAE17D}"/>
              </a:ext>
            </a:extLst>
          </p:cNvPr>
          <p:cNvSpPr>
            <a:spLocks noGrp="1"/>
          </p:cNvSpPr>
          <p:nvPr>
            <p:ph type="title"/>
          </p:nvPr>
        </p:nvSpPr>
        <p:spPr/>
        <p:txBody>
          <a:bodyPr>
            <a:normAutofit/>
          </a:bodyPr>
          <a:lstStyle/>
          <a:p>
            <a:r>
              <a:rPr lang="pl-PL" sz="4000" b="1" dirty="0"/>
              <a:t>Porady Prawne</a:t>
            </a:r>
            <a:br>
              <a:rPr lang="pl-PL" b="1" dirty="0"/>
            </a:br>
            <a:br>
              <a:rPr lang="pl-PL" b="1" dirty="0"/>
            </a:br>
            <a:endParaRPr lang="pl-PL" dirty="0"/>
          </a:p>
        </p:txBody>
      </p:sp>
      <p:pic>
        <p:nvPicPr>
          <p:cNvPr id="6" name="Symbol zastępczy zawartości 5">
            <a:extLst>
              <a:ext uri="{FF2B5EF4-FFF2-40B4-BE49-F238E27FC236}">
                <a16:creationId xmlns:a16="http://schemas.microsoft.com/office/drawing/2014/main" id="{B89443A8-A7CD-4705-BF40-9D6CF4FDDF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9447" y="1354396"/>
            <a:ext cx="4139682" cy="4139682"/>
          </a:xfrm>
        </p:spPr>
      </p:pic>
      <p:sp>
        <p:nvSpPr>
          <p:cNvPr id="4" name="Symbol zastępczy tekstu 3">
            <a:extLst>
              <a:ext uri="{FF2B5EF4-FFF2-40B4-BE49-F238E27FC236}">
                <a16:creationId xmlns:a16="http://schemas.microsoft.com/office/drawing/2014/main" id="{0BCF0352-D13E-403D-AA24-589DAD5EB788}"/>
              </a:ext>
            </a:extLst>
          </p:cNvPr>
          <p:cNvSpPr>
            <a:spLocks noGrp="1"/>
          </p:cNvSpPr>
          <p:nvPr>
            <p:ph type="body" sz="half" idx="2"/>
          </p:nvPr>
        </p:nvSpPr>
        <p:spPr>
          <a:xfrm>
            <a:off x="728870" y="1630016"/>
            <a:ext cx="4043155" cy="4238971"/>
          </a:xfrm>
        </p:spPr>
        <p:txBody>
          <a:bodyPr>
            <a:normAutofit/>
          </a:bodyPr>
          <a:lstStyle/>
          <a:p>
            <a:r>
              <a:rPr lang="pl-PL" sz="2400" dirty="0"/>
              <a:t>Infolinia czynna jest w Poniedziałki od 14:00 do 15:00</a:t>
            </a:r>
          </a:p>
          <a:p>
            <a:r>
              <a:rPr lang="pl-PL" sz="2400" dirty="0"/>
              <a:t>Adwokat udziela porad prawnych w każdej sprawie</a:t>
            </a:r>
          </a:p>
          <a:p>
            <a:r>
              <a:rPr lang="pl-PL" sz="2400" dirty="0"/>
              <a:t>Tel. 606532583</a:t>
            </a:r>
          </a:p>
          <a:p>
            <a:r>
              <a:rPr lang="pl-PL" sz="2400" dirty="0"/>
              <a:t>Infolinia jest nieodpłatna</a:t>
            </a:r>
          </a:p>
          <a:p>
            <a:r>
              <a:rPr lang="pl-PL" sz="2400" dirty="0"/>
              <a:t>Warunek:</a:t>
            </a:r>
          </a:p>
          <a:p>
            <a:pPr marL="342900" indent="-342900">
              <a:buFont typeface="Arial" panose="020B0604020202020204" pitchFamily="34" charset="0"/>
              <a:buChar char="•"/>
            </a:pPr>
            <a:r>
              <a:rPr lang="pl-PL" sz="2400" dirty="0"/>
              <a:t>Osoba dzwoniąca i rozpatrywana sprawa dotyczy członka związku </a:t>
            </a:r>
          </a:p>
        </p:txBody>
      </p:sp>
    </p:spTree>
    <p:extLst>
      <p:ext uri="{BB962C8B-B14F-4D97-AF65-F5344CB8AC3E}">
        <p14:creationId xmlns:p14="http://schemas.microsoft.com/office/powerpoint/2010/main" val="375538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1A2E95-D56C-4177-BC7E-1CA3B8227AA0}"/>
              </a:ext>
            </a:extLst>
          </p:cNvPr>
          <p:cNvSpPr>
            <a:spLocks noGrp="1"/>
          </p:cNvSpPr>
          <p:nvPr>
            <p:ph type="title"/>
          </p:nvPr>
        </p:nvSpPr>
        <p:spPr/>
        <p:txBody>
          <a:bodyPr/>
          <a:lstStyle/>
          <a:p>
            <a:r>
              <a:rPr lang="pl-PL" sz="4000" b="1" dirty="0"/>
              <a:t>Wnuczek</a:t>
            </a:r>
            <a:br>
              <a:rPr lang="pl-PL" b="1" dirty="0"/>
            </a:br>
            <a:br>
              <a:rPr lang="pl-PL" b="1" dirty="0"/>
            </a:br>
            <a:endParaRPr lang="pl-PL" dirty="0"/>
          </a:p>
        </p:txBody>
      </p:sp>
      <p:sp>
        <p:nvSpPr>
          <p:cNvPr id="4" name="Symbol zastępczy tekstu 3">
            <a:extLst>
              <a:ext uri="{FF2B5EF4-FFF2-40B4-BE49-F238E27FC236}">
                <a16:creationId xmlns:a16="http://schemas.microsoft.com/office/drawing/2014/main" id="{5D22212C-DD8B-4BD4-A328-A28578059936}"/>
              </a:ext>
            </a:extLst>
          </p:cNvPr>
          <p:cNvSpPr>
            <a:spLocks noGrp="1"/>
          </p:cNvSpPr>
          <p:nvPr>
            <p:ph type="body" sz="half" idx="2"/>
          </p:nvPr>
        </p:nvSpPr>
        <p:spPr>
          <a:xfrm>
            <a:off x="839788" y="1510748"/>
            <a:ext cx="3932237" cy="4358240"/>
          </a:xfrm>
        </p:spPr>
        <p:txBody>
          <a:bodyPr>
            <a:normAutofit fontScale="92500"/>
          </a:bodyPr>
          <a:lstStyle/>
          <a:p>
            <a:r>
              <a:rPr lang="pl-PL" sz="2400" dirty="0"/>
              <a:t>Program wypłaca dwudziestokrotność miesięcznej składki za urodzenie wnuczka/wnuczki</a:t>
            </a:r>
          </a:p>
          <a:p>
            <a:r>
              <a:rPr lang="pl-PL" sz="2400" dirty="0"/>
              <a:t>Warunek: </a:t>
            </a:r>
          </a:p>
          <a:p>
            <a:pPr marL="285750" indent="-285750">
              <a:buFont typeface="Arial" panose="020B0604020202020204" pitchFamily="34" charset="0"/>
              <a:buChar char="•"/>
            </a:pPr>
            <a:r>
              <a:rPr lang="pl-PL" sz="2400" dirty="0"/>
              <a:t>Akt urodzenia dziecka (kopia)</a:t>
            </a:r>
          </a:p>
          <a:p>
            <a:pPr marL="285750" indent="-285750">
              <a:buFont typeface="Arial" panose="020B0604020202020204" pitchFamily="34" charset="0"/>
              <a:buChar char="•"/>
            </a:pPr>
            <a:r>
              <a:rPr lang="pl-PL" sz="2400" dirty="0"/>
              <a:t>wypełniony załącznik</a:t>
            </a:r>
          </a:p>
          <a:p>
            <a:pPr marL="285750" indent="-285750">
              <a:buFont typeface="Arial" panose="020B0604020202020204" pitchFamily="34" charset="0"/>
              <a:buChar char="•"/>
            </a:pPr>
            <a:r>
              <a:rPr lang="pl-PL" sz="2400" dirty="0"/>
              <a:t>karencja 12 m-</a:t>
            </a:r>
            <a:r>
              <a:rPr lang="pl-PL" sz="2400" dirty="0" err="1"/>
              <a:t>cy</a:t>
            </a:r>
            <a:endParaRPr lang="pl-PL" sz="2400" dirty="0"/>
          </a:p>
          <a:p>
            <a:pPr marL="285750" indent="-285750">
              <a:buFont typeface="Arial" panose="020B0604020202020204" pitchFamily="34" charset="0"/>
              <a:buChar char="•"/>
            </a:pPr>
            <a:r>
              <a:rPr lang="pl-PL" sz="2400" dirty="0"/>
              <a:t>Ostatni pasek płacowy</a:t>
            </a:r>
          </a:p>
          <a:p>
            <a:pPr marL="285750" indent="-285750">
              <a:buFont typeface="Arial" panose="020B0604020202020204" pitchFamily="34" charset="0"/>
              <a:buChar char="•"/>
            </a:pPr>
            <a:r>
              <a:rPr lang="pl-PL" sz="2400" dirty="0"/>
              <a:t>Podpisana klauzula RODO</a:t>
            </a:r>
          </a:p>
          <a:p>
            <a:pPr marL="285750" indent="-285750">
              <a:buFont typeface="Arial" panose="020B0604020202020204" pitchFamily="34" charset="0"/>
              <a:buChar char="•"/>
            </a:pPr>
            <a:r>
              <a:rPr lang="pl-PL" sz="2400" dirty="0">
                <a:solidFill>
                  <a:srgbClr val="000000"/>
                </a:solidFill>
              </a:rPr>
              <a:t>wypełnione oświadczenie</a:t>
            </a:r>
            <a:r>
              <a:rPr lang="pl-PL" sz="2400" dirty="0"/>
              <a:t> </a:t>
            </a:r>
          </a:p>
          <a:p>
            <a:endParaRPr lang="pl-PL" sz="2400" dirty="0"/>
          </a:p>
        </p:txBody>
      </p:sp>
      <p:pic>
        <p:nvPicPr>
          <p:cNvPr id="9" name="Symbol zastępczy zawartości 8">
            <a:extLst>
              <a:ext uri="{FF2B5EF4-FFF2-40B4-BE49-F238E27FC236}">
                <a16:creationId xmlns:a16="http://schemas.microsoft.com/office/drawing/2014/main" id="{43F3C9C4-A644-4E8C-819E-CC205F5B6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7354" y="1656470"/>
            <a:ext cx="3545059" cy="3545059"/>
          </a:xfrm>
        </p:spPr>
      </p:pic>
    </p:spTree>
    <p:extLst>
      <p:ext uri="{BB962C8B-B14F-4D97-AF65-F5344CB8AC3E}">
        <p14:creationId xmlns:p14="http://schemas.microsoft.com/office/powerpoint/2010/main" val="27110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C26A49-0750-4702-9AD3-C28F1DBC553D}"/>
              </a:ext>
            </a:extLst>
          </p:cNvPr>
          <p:cNvSpPr>
            <a:spLocks noGrp="1"/>
          </p:cNvSpPr>
          <p:nvPr>
            <p:ph type="title"/>
          </p:nvPr>
        </p:nvSpPr>
        <p:spPr>
          <a:xfrm>
            <a:off x="839788" y="496957"/>
            <a:ext cx="3932237" cy="1560442"/>
          </a:xfrm>
        </p:spPr>
        <p:txBody>
          <a:bodyPr>
            <a:normAutofit fontScale="90000"/>
          </a:bodyPr>
          <a:lstStyle/>
          <a:p>
            <a:r>
              <a:rPr lang="pl-PL" sz="4400" b="1" dirty="0"/>
              <a:t>Empatia</a:t>
            </a:r>
            <a:br>
              <a:rPr lang="pl-PL" b="1" dirty="0"/>
            </a:br>
            <a:br>
              <a:rPr lang="pl-PL" b="1" dirty="0"/>
            </a:br>
            <a:endParaRPr lang="pl-PL" dirty="0"/>
          </a:p>
        </p:txBody>
      </p:sp>
      <p:sp>
        <p:nvSpPr>
          <p:cNvPr id="4" name="Symbol zastępczy tekstu 3">
            <a:extLst>
              <a:ext uri="{FF2B5EF4-FFF2-40B4-BE49-F238E27FC236}">
                <a16:creationId xmlns:a16="http://schemas.microsoft.com/office/drawing/2014/main" id="{C123ADDD-364D-4642-AC6D-390D9F8B72C0}"/>
              </a:ext>
            </a:extLst>
          </p:cNvPr>
          <p:cNvSpPr>
            <a:spLocks noGrp="1"/>
          </p:cNvSpPr>
          <p:nvPr>
            <p:ph type="body" sz="half" idx="2"/>
          </p:nvPr>
        </p:nvSpPr>
        <p:spPr>
          <a:xfrm>
            <a:off x="839788" y="1195754"/>
            <a:ext cx="4328560" cy="5165289"/>
          </a:xfrm>
        </p:spPr>
        <p:txBody>
          <a:bodyPr>
            <a:normAutofit fontScale="25000" lnSpcReduction="20000"/>
          </a:bodyPr>
          <a:lstStyle/>
          <a:p>
            <a:pPr>
              <a:lnSpc>
                <a:spcPct val="80000"/>
              </a:lnSpc>
            </a:pPr>
            <a:r>
              <a:rPr lang="pl-PL" sz="9600" dirty="0"/>
              <a:t>Program wypłaca dwudziestokrotność miesięcznej składki za sprawowanie opieki nad dzieckiem niepełnosprawnym</a:t>
            </a:r>
          </a:p>
          <a:p>
            <a:pPr>
              <a:lnSpc>
                <a:spcPct val="80000"/>
              </a:lnSpc>
            </a:pPr>
            <a:r>
              <a:rPr lang="pl-PL" sz="9600" dirty="0"/>
              <a:t>Warunek: </a:t>
            </a:r>
          </a:p>
          <a:p>
            <a:pPr marL="285750" indent="-285750">
              <a:lnSpc>
                <a:spcPct val="80000"/>
              </a:lnSpc>
              <a:buFont typeface="Arial" panose="020B0604020202020204" pitchFamily="34" charset="0"/>
              <a:buChar char="•"/>
            </a:pPr>
            <a:r>
              <a:rPr lang="pl-PL" sz="9600" dirty="0"/>
              <a:t>orzeczenie o niepełnosprawności</a:t>
            </a:r>
          </a:p>
          <a:p>
            <a:pPr marL="285750" indent="-285750">
              <a:lnSpc>
                <a:spcPct val="80000"/>
              </a:lnSpc>
              <a:buFont typeface="Arial" panose="020B0604020202020204" pitchFamily="34" charset="0"/>
              <a:buChar char="•"/>
            </a:pPr>
            <a:r>
              <a:rPr lang="pl-PL" sz="9600" dirty="0"/>
              <a:t>wypełniony załącznik</a:t>
            </a:r>
          </a:p>
          <a:p>
            <a:pPr marL="285750" indent="-285750">
              <a:lnSpc>
                <a:spcPct val="80000"/>
              </a:lnSpc>
              <a:buFont typeface="Arial" panose="020B0604020202020204" pitchFamily="34" charset="0"/>
              <a:buChar char="•"/>
            </a:pPr>
            <a:r>
              <a:rPr lang="pl-PL" sz="9600" dirty="0"/>
              <a:t>karencja 12 m-</a:t>
            </a:r>
            <a:r>
              <a:rPr lang="pl-PL" sz="9600" dirty="0" err="1"/>
              <a:t>cy</a:t>
            </a:r>
            <a:endParaRPr lang="pl-PL" sz="9600" dirty="0"/>
          </a:p>
          <a:p>
            <a:pPr marL="285750" indent="-285750">
              <a:lnSpc>
                <a:spcPct val="80000"/>
              </a:lnSpc>
              <a:buFont typeface="Arial" panose="020B0604020202020204" pitchFamily="34" charset="0"/>
              <a:buChar char="•"/>
            </a:pPr>
            <a:r>
              <a:rPr lang="pl-PL" sz="9600" dirty="0"/>
              <a:t>Ostatni pasek płacowy</a:t>
            </a:r>
          </a:p>
          <a:p>
            <a:pPr marL="285750" indent="-285750">
              <a:lnSpc>
                <a:spcPct val="80000"/>
              </a:lnSpc>
              <a:buFont typeface="Arial" panose="020B0604020202020204" pitchFamily="34" charset="0"/>
              <a:buChar char="•"/>
            </a:pPr>
            <a:r>
              <a:rPr lang="pl-PL" sz="9600" dirty="0"/>
              <a:t>Podpisana klauzula RODO</a:t>
            </a:r>
          </a:p>
          <a:p>
            <a:pPr marL="285750" indent="-285750">
              <a:lnSpc>
                <a:spcPct val="80000"/>
              </a:lnSpc>
              <a:buFont typeface="Arial" panose="020B0604020202020204" pitchFamily="34" charset="0"/>
              <a:buChar char="•"/>
            </a:pPr>
            <a:r>
              <a:rPr lang="pl-PL" sz="9600" dirty="0"/>
              <a:t>jest na utrzymaniu rodzica/opiekuna prawnego </a:t>
            </a:r>
          </a:p>
          <a:p>
            <a:pPr marL="285750" indent="-285750">
              <a:lnSpc>
                <a:spcPct val="80000"/>
              </a:lnSpc>
              <a:buFont typeface="Arial" panose="020B0604020202020204" pitchFamily="34" charset="0"/>
              <a:buChar char="•"/>
            </a:pPr>
            <a:r>
              <a:rPr lang="pl-PL" sz="9600" dirty="0">
                <a:solidFill>
                  <a:srgbClr val="000000"/>
                </a:solidFill>
              </a:rPr>
              <a:t>wypełnione oświadczenie</a:t>
            </a:r>
            <a:endParaRPr lang="pl-PL" sz="9600" dirty="0"/>
          </a:p>
          <a:p>
            <a:pPr>
              <a:lnSpc>
                <a:spcPct val="80000"/>
              </a:lnSpc>
            </a:pPr>
            <a:r>
              <a:rPr lang="pl-PL" sz="9600" dirty="0"/>
              <a:t>Wyjątek:</a:t>
            </a:r>
          </a:p>
          <a:p>
            <a:pPr marL="342900" indent="-342900">
              <a:lnSpc>
                <a:spcPct val="80000"/>
              </a:lnSpc>
              <a:buFont typeface="Arial" panose="020B0604020202020204" pitchFamily="34" charset="0"/>
              <a:buChar char="•"/>
            </a:pPr>
            <a:r>
              <a:rPr lang="pl-PL" sz="9600" dirty="0"/>
              <a:t>nie ma kryterium wiekowego dziecka </a:t>
            </a:r>
          </a:p>
          <a:p>
            <a:pPr marL="285750" indent="-285750">
              <a:buFont typeface="Arial" panose="020B0604020202020204" pitchFamily="34" charset="0"/>
              <a:buChar char="•"/>
            </a:pPr>
            <a:endParaRPr lang="pl-PL" sz="9600" dirty="0"/>
          </a:p>
          <a:p>
            <a:endParaRPr lang="pl-PL" dirty="0"/>
          </a:p>
        </p:txBody>
      </p:sp>
      <p:pic>
        <p:nvPicPr>
          <p:cNvPr id="7" name="Symbol zastępczy zawartości 6" descr="C:\Users\jarek\Documents\Documents\Dok.NSZZP\Uchwały NSZZP Biedronka\Emmlemat Empatia_files\1.2">
            <a:extLst>
              <a:ext uri="{FF2B5EF4-FFF2-40B4-BE49-F238E27FC236}">
                <a16:creationId xmlns:a16="http://schemas.microsoft.com/office/drawing/2014/main" id="{19828BAF-78AE-44F7-8053-4B80A12CC57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1644" y="1700464"/>
            <a:ext cx="3368840" cy="3689684"/>
          </a:xfrm>
          <a:prstGeom prst="rect">
            <a:avLst/>
          </a:prstGeom>
          <a:noFill/>
          <a:ln>
            <a:noFill/>
          </a:ln>
        </p:spPr>
      </p:pic>
    </p:spTree>
    <p:extLst>
      <p:ext uri="{BB962C8B-B14F-4D97-AF65-F5344CB8AC3E}">
        <p14:creationId xmlns:p14="http://schemas.microsoft.com/office/powerpoint/2010/main" val="387684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14A30E-E4F7-4F6C-ABF7-A10A461B1002}"/>
              </a:ext>
            </a:extLst>
          </p:cNvPr>
          <p:cNvSpPr>
            <a:spLocks noGrp="1"/>
          </p:cNvSpPr>
          <p:nvPr>
            <p:ph type="title"/>
          </p:nvPr>
        </p:nvSpPr>
        <p:spPr/>
        <p:txBody>
          <a:bodyPr>
            <a:normAutofit/>
          </a:bodyPr>
          <a:lstStyle/>
          <a:p>
            <a:r>
              <a:rPr lang="pl-PL" sz="4000" b="1" dirty="0"/>
              <a:t>Choroba</a:t>
            </a:r>
            <a:br>
              <a:rPr lang="pl-PL" sz="4000" dirty="0"/>
            </a:br>
            <a:endParaRPr lang="pl-PL" sz="4000" dirty="0"/>
          </a:p>
        </p:txBody>
      </p:sp>
      <p:pic>
        <p:nvPicPr>
          <p:cNvPr id="6" name="Symbol zastępczy zawartości 5">
            <a:extLst>
              <a:ext uri="{FF2B5EF4-FFF2-40B4-BE49-F238E27FC236}">
                <a16:creationId xmlns:a16="http://schemas.microsoft.com/office/drawing/2014/main" id="{40A4444B-E970-4C8C-A36E-493F9357B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2475" y="987425"/>
            <a:ext cx="4873625" cy="4873625"/>
          </a:xfrm>
        </p:spPr>
      </p:pic>
      <p:sp>
        <p:nvSpPr>
          <p:cNvPr id="4" name="Symbol zastępczy tekstu 3">
            <a:extLst>
              <a:ext uri="{FF2B5EF4-FFF2-40B4-BE49-F238E27FC236}">
                <a16:creationId xmlns:a16="http://schemas.microsoft.com/office/drawing/2014/main" id="{F1863501-989B-4222-8CAD-34D9F04911E1}"/>
              </a:ext>
            </a:extLst>
          </p:cNvPr>
          <p:cNvSpPr>
            <a:spLocks noGrp="1"/>
          </p:cNvSpPr>
          <p:nvPr>
            <p:ph type="body" sz="half" idx="2"/>
          </p:nvPr>
        </p:nvSpPr>
        <p:spPr>
          <a:xfrm>
            <a:off x="839788" y="1781105"/>
            <a:ext cx="3932237" cy="4079945"/>
          </a:xfrm>
        </p:spPr>
        <p:txBody>
          <a:bodyPr>
            <a:normAutofit fontScale="92500" lnSpcReduction="20000"/>
          </a:bodyPr>
          <a:lstStyle/>
          <a:p>
            <a:r>
              <a:rPr lang="pl-PL" sz="2400" dirty="0"/>
              <a:t>Program wypłaca dwudziestokrotność miesięcznej składki za zdiagnozowany udar , zawał , nowotwór złośliwy</a:t>
            </a:r>
          </a:p>
          <a:p>
            <a:r>
              <a:rPr lang="pl-PL" sz="2400" dirty="0"/>
              <a:t>Warunek: </a:t>
            </a:r>
          </a:p>
          <a:p>
            <a:pPr marL="285750" indent="-285750">
              <a:buFont typeface="Arial" panose="020B0604020202020204" pitchFamily="34" charset="0"/>
              <a:buChar char="•"/>
            </a:pPr>
            <a:r>
              <a:rPr lang="pl-PL" sz="2400" dirty="0"/>
              <a:t>zwolnienie lekarskie minimum 30 dni w związku z chorobą </a:t>
            </a:r>
          </a:p>
          <a:p>
            <a:pPr marL="285750" indent="-285750">
              <a:buFont typeface="Arial" panose="020B0604020202020204" pitchFamily="34" charset="0"/>
              <a:buChar char="•"/>
            </a:pPr>
            <a:r>
              <a:rPr lang="pl-PL" sz="2400" dirty="0"/>
              <a:t>ostatni pasek płacowy</a:t>
            </a:r>
          </a:p>
          <a:p>
            <a:pPr marL="285750" indent="-285750">
              <a:buFont typeface="Arial" panose="020B0604020202020204" pitchFamily="34" charset="0"/>
              <a:buChar char="•"/>
            </a:pPr>
            <a:r>
              <a:rPr lang="pl-PL" sz="2400" dirty="0"/>
              <a:t>wypełniony wniosek</a:t>
            </a:r>
          </a:p>
          <a:p>
            <a:pPr marL="285750" indent="-285750">
              <a:buFont typeface="Arial" panose="020B0604020202020204" pitchFamily="34" charset="0"/>
              <a:buChar char="•"/>
            </a:pPr>
            <a:r>
              <a:rPr lang="pl-PL" sz="2400" dirty="0"/>
              <a:t>dokumentacja medyczna  </a:t>
            </a:r>
          </a:p>
          <a:p>
            <a:pPr marL="285750" indent="-285750">
              <a:buFont typeface="Arial" panose="020B0604020202020204" pitchFamily="34" charset="0"/>
              <a:buChar char="•"/>
            </a:pPr>
            <a:r>
              <a:rPr lang="pl-PL" sz="2400" dirty="0"/>
              <a:t>Podpisana klauzula RODO</a:t>
            </a:r>
          </a:p>
          <a:p>
            <a:pPr marL="285750" indent="-285750">
              <a:buFont typeface="Arial" panose="020B0604020202020204" pitchFamily="34" charset="0"/>
              <a:buChar char="•"/>
            </a:pPr>
            <a:r>
              <a:rPr lang="pl-PL" sz="2400" dirty="0">
                <a:solidFill>
                  <a:srgbClr val="000000"/>
                </a:solidFill>
              </a:rPr>
              <a:t>wypełnione oświadczenie</a:t>
            </a:r>
            <a:endParaRPr lang="pl-PL" sz="2400" dirty="0"/>
          </a:p>
          <a:p>
            <a:endParaRPr lang="pl-PL" dirty="0"/>
          </a:p>
        </p:txBody>
      </p:sp>
    </p:spTree>
    <p:extLst>
      <p:ext uri="{BB962C8B-B14F-4D97-AF65-F5344CB8AC3E}">
        <p14:creationId xmlns:p14="http://schemas.microsoft.com/office/powerpoint/2010/main" val="265719917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796</Words>
  <Application>Microsoft Office PowerPoint</Application>
  <PresentationFormat>Panoramiczny</PresentationFormat>
  <Paragraphs>158</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Arial</vt:lpstr>
      <vt:lpstr>Calibri</vt:lpstr>
      <vt:lpstr>Calibri Light</vt:lpstr>
      <vt:lpstr>Roboto</vt:lpstr>
      <vt:lpstr>Times New Roman</vt:lpstr>
      <vt:lpstr>Motyw pakietu Office</vt:lpstr>
      <vt:lpstr>Programy wsparcia NSZZP Biedronka przy JMP S.A.</vt:lpstr>
      <vt:lpstr>Szpitalik</vt:lpstr>
      <vt:lpstr>Nagroda  Jubileuszowa</vt:lpstr>
      <vt:lpstr>Stypendium Naukowe </vt:lpstr>
      <vt:lpstr>Zielony Parasol </vt:lpstr>
      <vt:lpstr>Porady Prawne  </vt:lpstr>
      <vt:lpstr>Wnuczek  </vt:lpstr>
      <vt:lpstr>Empatia  </vt:lpstr>
      <vt:lpstr>Choroba </vt:lpstr>
      <vt:lpstr>Emeryt  </vt:lpstr>
      <vt:lpstr>Wsparcia finansowe: urodzenie, zgon  </vt:lpstr>
      <vt:lpstr>Bonus</vt:lpstr>
      <vt:lpstr>Obrączki</vt:lpstr>
      <vt:lpstr>Składka członkowska  </vt:lpstr>
      <vt:lpstr>Kwarantanna</vt:lpstr>
      <vt:lpstr>#Oddawanie krwi</vt:lpstr>
      <vt:lpstr>#Walczymy z hejtem</vt:lpstr>
      <vt:lpstr>Voucher Powitalny</vt:lpstr>
      <vt:lpstr>Ważna uwaga!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Programy wsparcia NSZZP Biedronka przy JMP S.A.</dc:title>
  <dc:creator>Jaroslaw Lewinski</dc:creator>
  <cp:lastModifiedBy>Jaroslaw Lewinski</cp:lastModifiedBy>
  <cp:revision>11</cp:revision>
  <dcterms:created xsi:type="dcterms:W3CDTF">2020-11-04T15:28:08Z</dcterms:created>
  <dcterms:modified xsi:type="dcterms:W3CDTF">2026-03-27T05:22:27Z</dcterms:modified>
</cp:coreProperties>
</file>